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9764" r:id="rId2"/>
  </p:sldMasterIdLst>
  <p:notesMasterIdLst>
    <p:notesMasterId r:id="rId11"/>
  </p:notesMasterIdLst>
  <p:handoutMasterIdLst>
    <p:handoutMasterId r:id="rId12"/>
  </p:handoutMasterIdLst>
  <p:sldIdLst>
    <p:sldId id="315" r:id="rId3"/>
    <p:sldId id="366" r:id="rId4"/>
    <p:sldId id="375" r:id="rId5"/>
    <p:sldId id="370" r:id="rId6"/>
    <p:sldId id="367" r:id="rId7"/>
    <p:sldId id="371" r:id="rId8"/>
    <p:sldId id="374" r:id="rId9"/>
    <p:sldId id="373" r:id="rId10"/>
  </p:sldIdLst>
  <p:sldSz cx="9144000" cy="6858000" type="screen4x3"/>
  <p:notesSz cx="6807200" cy="9939338"/>
  <p:defaultTextStyle>
    <a:defPPr>
      <a:defRPr lang="ja-JP"/>
    </a:defPPr>
    <a:lvl1pPr algn="l" rtl="0" eaLnBrk="0" fontAlgn="base" hangingPunct="0">
      <a:spcBef>
        <a:spcPct val="0"/>
      </a:spcBef>
      <a:spcAft>
        <a:spcPct val="0"/>
      </a:spcAft>
      <a:defRPr kumimoji="1" sz="4400" kern="1200">
        <a:solidFill>
          <a:schemeClr val="tx2"/>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sz="4400" kern="1200">
        <a:solidFill>
          <a:schemeClr val="tx2"/>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sz="4400" kern="1200">
        <a:solidFill>
          <a:schemeClr val="tx2"/>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sz="4400" kern="1200">
        <a:solidFill>
          <a:schemeClr val="tx2"/>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sz="4400" kern="1200">
        <a:solidFill>
          <a:schemeClr val="tx2"/>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4400" kern="1200">
        <a:solidFill>
          <a:schemeClr val="tx2"/>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4400" kern="1200">
        <a:solidFill>
          <a:schemeClr val="tx2"/>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4400" kern="1200">
        <a:solidFill>
          <a:schemeClr val="tx2"/>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4400" kern="1200">
        <a:solidFill>
          <a:schemeClr val="tx2"/>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0000FF"/>
    <a:srgbClr val="FF0000"/>
    <a:srgbClr val="660066"/>
    <a:srgbClr val="E6E6E6"/>
    <a:srgbClr val="FFFF00"/>
    <a:srgbClr val="FFFFCC"/>
    <a:srgbClr val="FFFF99"/>
    <a:srgbClr val="FF999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40" autoAdjust="0"/>
    <p:restoredTop sz="81890" autoAdjust="0"/>
  </p:normalViewPr>
  <p:slideViewPr>
    <p:cSldViewPr showGuides="1">
      <p:cViewPr varScale="1">
        <p:scale>
          <a:sx n="73" d="100"/>
          <a:sy n="73" d="100"/>
        </p:scale>
        <p:origin x="151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p:scale>
          <a:sx n="100" d="100"/>
          <a:sy n="100" d="100"/>
        </p:scale>
        <p:origin x="-1908" y="504"/>
      </p:cViewPr>
      <p:guideLst>
        <p:guide orient="horz" pos="3131"/>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prstTxWarp prst="textNoShape">
              <a:avLst/>
            </a:prstTxWarp>
          </a:bodyPr>
          <a:lstStyle>
            <a:lvl1pPr defTabSz="913549" eaLnBrk="1" hangingPunct="1">
              <a:defRPr sz="1200">
                <a:solidFill>
                  <a:schemeClr val="tx1"/>
                </a:solidFill>
                <a:latin typeface="Arial" panose="020B0604020202020204" pitchFamily="34" charset="0"/>
                <a:ea typeface="ＭＳ Ｐゴシック" panose="020B0600070205080204" pitchFamily="50" charset="-128"/>
              </a:defRPr>
            </a:lvl1pPr>
          </a:lstStyle>
          <a:p>
            <a:pPr>
              <a:defRPr/>
            </a:pPr>
            <a:endParaRPr lang="en-US" altLang="ja-JP"/>
          </a:p>
        </p:txBody>
      </p:sp>
      <p:sp>
        <p:nvSpPr>
          <p:cNvPr id="45059" name="Rectangle 3"/>
          <p:cNvSpPr>
            <a:spLocks noGrp="1" noChangeArrowheads="1"/>
          </p:cNvSpPr>
          <p:nvPr>
            <p:ph type="dt" sz="quarter" idx="1"/>
          </p:nvPr>
        </p:nvSpPr>
        <p:spPr bwMode="auto">
          <a:xfrm>
            <a:off x="3856038" y="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prstTxWarp prst="textNoShape">
              <a:avLst/>
            </a:prstTxWarp>
          </a:bodyPr>
          <a:lstStyle>
            <a:lvl1pPr algn="r" defTabSz="913549" eaLnBrk="1" hangingPunct="1">
              <a:defRPr sz="1200">
                <a:solidFill>
                  <a:schemeClr val="tx1"/>
                </a:solidFill>
                <a:latin typeface="Arial" panose="020B0604020202020204" pitchFamily="34" charset="0"/>
                <a:ea typeface="ＭＳ Ｐゴシック" panose="020B0600070205080204" pitchFamily="50" charset="-128"/>
              </a:defRPr>
            </a:lvl1pPr>
          </a:lstStyle>
          <a:p>
            <a:pPr>
              <a:defRPr/>
            </a:pPr>
            <a:endParaRPr lang="en-US" altLang="ja-JP"/>
          </a:p>
        </p:txBody>
      </p:sp>
      <p:sp>
        <p:nvSpPr>
          <p:cNvPr id="45060" name="Rectangle 4"/>
          <p:cNvSpPr>
            <a:spLocks noGrp="1" noChangeArrowheads="1"/>
          </p:cNvSpPr>
          <p:nvPr>
            <p:ph type="ftr" sz="quarter" idx="2"/>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b" anchorCtr="0" compatLnSpc="1">
            <a:prstTxWarp prst="textNoShape">
              <a:avLst/>
            </a:prstTxWarp>
          </a:bodyPr>
          <a:lstStyle>
            <a:lvl1pPr defTabSz="913549" eaLnBrk="1" hangingPunct="1">
              <a:defRPr sz="1200">
                <a:solidFill>
                  <a:schemeClr val="tx1"/>
                </a:solidFill>
                <a:latin typeface="Arial" panose="020B0604020202020204" pitchFamily="34" charset="0"/>
                <a:ea typeface="ＭＳ Ｐゴシック" panose="020B0600070205080204" pitchFamily="50" charset="-128"/>
              </a:defRPr>
            </a:lvl1pPr>
          </a:lstStyle>
          <a:p>
            <a:pPr>
              <a:defRPr/>
            </a:pPr>
            <a:endParaRPr lang="en-US" altLang="ja-JP"/>
          </a:p>
        </p:txBody>
      </p:sp>
      <p:sp>
        <p:nvSpPr>
          <p:cNvPr id="45061" name="Rectangle 5"/>
          <p:cNvSpPr>
            <a:spLocks noGrp="1" noChangeArrowheads="1"/>
          </p:cNvSpPr>
          <p:nvPr>
            <p:ph type="sldNum" sz="quarter" idx="3"/>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b" anchorCtr="0" compatLnSpc="1">
            <a:prstTxWarp prst="textNoShape">
              <a:avLst/>
            </a:prstTxWarp>
          </a:bodyPr>
          <a:lstStyle>
            <a:lvl1pPr algn="r" defTabSz="912813" eaLnBrk="1" hangingPunct="1">
              <a:defRPr sz="1200">
                <a:solidFill>
                  <a:schemeClr val="tx1"/>
                </a:solidFill>
              </a:defRPr>
            </a:lvl1pPr>
          </a:lstStyle>
          <a:p>
            <a:pPr>
              <a:defRPr/>
            </a:pPr>
            <a:fld id="{520A4938-1584-4AE1-AA0C-97AC88E7AD90}" type="slidenum">
              <a:rPr lang="en-US" altLang="ja-JP"/>
              <a:pPr>
                <a:defRPr/>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prstTxWarp prst="textNoShape">
              <a:avLst/>
            </a:prstTxWarp>
          </a:bodyPr>
          <a:lstStyle>
            <a:lvl1pPr defTabSz="913549" eaLnBrk="1" hangingPunct="1">
              <a:defRPr sz="1200">
                <a:solidFill>
                  <a:schemeClr val="tx1"/>
                </a:solidFill>
                <a:latin typeface="Arial" panose="020B0604020202020204" pitchFamily="34" charset="0"/>
                <a:ea typeface="ＭＳ Ｐゴシック" panose="020B0600070205080204" pitchFamily="50" charset="-128"/>
              </a:defRPr>
            </a:lvl1pPr>
          </a:lstStyle>
          <a:p>
            <a:pPr>
              <a:defRPr/>
            </a:pPr>
            <a:endParaRPr lang="en-US" altLang="ja-JP"/>
          </a:p>
        </p:txBody>
      </p:sp>
      <p:sp>
        <p:nvSpPr>
          <p:cNvPr id="90115" name="Rectangle 3"/>
          <p:cNvSpPr>
            <a:spLocks noGrp="1" noChangeArrowheads="1"/>
          </p:cNvSpPr>
          <p:nvPr>
            <p:ph type="dt" idx="1"/>
          </p:nvPr>
        </p:nvSpPr>
        <p:spPr bwMode="auto">
          <a:xfrm>
            <a:off x="3856038" y="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prstTxWarp prst="textNoShape">
              <a:avLst/>
            </a:prstTxWarp>
          </a:bodyPr>
          <a:lstStyle>
            <a:lvl1pPr algn="r" defTabSz="913549" eaLnBrk="1" hangingPunct="1">
              <a:defRPr sz="1200">
                <a:solidFill>
                  <a:schemeClr val="tx1"/>
                </a:solidFill>
                <a:latin typeface="Arial" panose="020B0604020202020204" pitchFamily="34" charset="0"/>
                <a:ea typeface="ＭＳ Ｐゴシック" panose="020B0600070205080204" pitchFamily="50" charset="-128"/>
              </a:defRPr>
            </a:lvl1pPr>
          </a:lstStyle>
          <a:p>
            <a:pPr>
              <a:defRPr/>
            </a:pPr>
            <a:endParaRPr lang="en-US" altLang="ja-JP"/>
          </a:p>
        </p:txBody>
      </p:sp>
      <p:sp>
        <p:nvSpPr>
          <p:cNvPr id="88068" name="Rectangle 4"/>
          <p:cNvSpPr>
            <a:spLocks noGrp="1" noRot="1" noChangeAspect="1" noChangeArrowheads="1" noTextEdit="1"/>
          </p:cNvSpPr>
          <p:nvPr>
            <p:ph type="sldImg" idx="2"/>
          </p:nvPr>
        </p:nvSpPr>
        <p:spPr bwMode="auto">
          <a:xfrm>
            <a:off x="920750" y="746125"/>
            <a:ext cx="4968875" cy="3725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7" name="Rectangle 5"/>
          <p:cNvSpPr>
            <a:spLocks noGrp="1" noChangeArrowheads="1"/>
          </p:cNvSpPr>
          <p:nvPr>
            <p:ph type="body" sz="quarter" idx="3"/>
          </p:nvPr>
        </p:nvSpPr>
        <p:spPr bwMode="auto">
          <a:xfrm>
            <a:off x="681038" y="4721225"/>
            <a:ext cx="5445125" cy="44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90118" name="Rectangle 6"/>
          <p:cNvSpPr>
            <a:spLocks noGrp="1" noChangeArrowheads="1"/>
          </p:cNvSpPr>
          <p:nvPr>
            <p:ph type="ftr" sz="quarter" idx="4"/>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b" anchorCtr="0" compatLnSpc="1">
            <a:prstTxWarp prst="textNoShape">
              <a:avLst/>
            </a:prstTxWarp>
          </a:bodyPr>
          <a:lstStyle>
            <a:lvl1pPr defTabSz="913549" eaLnBrk="1" hangingPunct="1">
              <a:defRPr sz="1200">
                <a:solidFill>
                  <a:schemeClr val="tx1"/>
                </a:solidFill>
                <a:latin typeface="Arial" panose="020B0604020202020204" pitchFamily="34" charset="0"/>
                <a:ea typeface="ＭＳ Ｐゴシック" panose="020B0600070205080204" pitchFamily="50" charset="-128"/>
              </a:defRPr>
            </a:lvl1pPr>
          </a:lstStyle>
          <a:p>
            <a:pPr>
              <a:defRPr/>
            </a:pPr>
            <a:endParaRPr lang="en-US" altLang="ja-JP"/>
          </a:p>
        </p:txBody>
      </p:sp>
      <p:sp>
        <p:nvSpPr>
          <p:cNvPr id="90119" name="Rectangle 7"/>
          <p:cNvSpPr>
            <a:spLocks noGrp="1" noChangeArrowheads="1"/>
          </p:cNvSpPr>
          <p:nvPr>
            <p:ph type="sldNum" sz="quarter" idx="5"/>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b" anchorCtr="0" compatLnSpc="1">
            <a:prstTxWarp prst="textNoShape">
              <a:avLst/>
            </a:prstTxWarp>
          </a:bodyPr>
          <a:lstStyle>
            <a:lvl1pPr algn="r" defTabSz="912813" eaLnBrk="1" hangingPunct="1">
              <a:defRPr sz="1200">
                <a:solidFill>
                  <a:schemeClr val="tx1"/>
                </a:solidFill>
              </a:defRPr>
            </a:lvl1pPr>
          </a:lstStyle>
          <a:p>
            <a:pPr>
              <a:defRPr/>
            </a:pPr>
            <a:fld id="{E3DACBBB-9247-4DDD-9D45-5192C235A74F}"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スライド イメージ プレースホルダー 1"/>
          <p:cNvSpPr>
            <a:spLocks noGrp="1" noRot="1" noChangeAspect="1" noTextEdit="1"/>
          </p:cNvSpPr>
          <p:nvPr>
            <p:ph type="sldImg"/>
          </p:nvPr>
        </p:nvSpPr>
        <p:spPr>
          <a:ln/>
        </p:spPr>
      </p:sp>
      <p:sp>
        <p:nvSpPr>
          <p:cNvPr id="105475"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sz="1050" dirty="0">
                <a:latin typeface="Meiryo UI" panose="020B0604030504040204" pitchFamily="50" charset="-128"/>
                <a:ea typeface="Meiryo UI" panose="020B0604030504040204" pitchFamily="50" charset="-128"/>
              </a:rPr>
              <a:t>入学時特別増額貸与奨学金について説明会を始めます</a:t>
            </a:r>
            <a:endParaRPr lang="en-US" altLang="ja-JP" sz="1050" dirty="0">
              <a:latin typeface="Meiryo UI" panose="020B0604030504040204" pitchFamily="50" charset="-128"/>
              <a:ea typeface="Meiryo UI" panose="020B0604030504040204" pitchFamily="50" charset="-128"/>
            </a:endParaRPr>
          </a:p>
        </p:txBody>
      </p:sp>
      <p:sp>
        <p:nvSpPr>
          <p:cNvPr id="91140" name="スライド番号プレースホルダー 3"/>
          <p:cNvSpPr>
            <a:spLocks noGrp="1"/>
          </p:cNvSpPr>
          <p:nvPr>
            <p:ph type="sldNum" sz="quarter" idx="5"/>
          </p:nvPr>
        </p:nvSpPr>
        <p:spPr>
          <a:noFill/>
        </p:spPr>
        <p:txBody>
          <a:bodyPr/>
          <a:lstStyle>
            <a:lvl1pPr defTabSz="912813">
              <a:defRPr kumimoji="1" sz="4400">
                <a:solidFill>
                  <a:schemeClr val="tx2"/>
                </a:solidFill>
                <a:latin typeface="Arial" panose="020B0604020202020204" pitchFamily="34" charset="0"/>
                <a:ea typeface="ＭＳ Ｐゴシック" panose="020B0600070205080204" pitchFamily="50" charset="-128"/>
              </a:defRPr>
            </a:lvl1pPr>
            <a:lvl2pPr marL="742950" indent="-285750" defTabSz="912813">
              <a:defRPr kumimoji="1" sz="4400">
                <a:solidFill>
                  <a:schemeClr val="tx2"/>
                </a:solidFill>
                <a:latin typeface="Arial" panose="020B0604020202020204" pitchFamily="34" charset="0"/>
                <a:ea typeface="ＭＳ Ｐゴシック" panose="020B0600070205080204" pitchFamily="50" charset="-128"/>
              </a:defRPr>
            </a:lvl2pPr>
            <a:lvl3pPr marL="1143000" indent="-228600" defTabSz="912813">
              <a:defRPr kumimoji="1" sz="4400">
                <a:solidFill>
                  <a:schemeClr val="tx2"/>
                </a:solidFill>
                <a:latin typeface="Arial" panose="020B0604020202020204" pitchFamily="34" charset="0"/>
                <a:ea typeface="ＭＳ Ｐゴシック" panose="020B0600070205080204" pitchFamily="50" charset="-128"/>
              </a:defRPr>
            </a:lvl3pPr>
            <a:lvl4pPr marL="1600200" indent="-228600" defTabSz="912813">
              <a:defRPr kumimoji="1" sz="4400">
                <a:solidFill>
                  <a:schemeClr val="tx2"/>
                </a:solidFill>
                <a:latin typeface="Arial" panose="020B0604020202020204" pitchFamily="34" charset="0"/>
                <a:ea typeface="ＭＳ Ｐゴシック" panose="020B0600070205080204" pitchFamily="50" charset="-128"/>
              </a:defRPr>
            </a:lvl4pPr>
            <a:lvl5pPr marL="2057400" indent="-228600" defTabSz="912813">
              <a:defRPr kumimoji="1" sz="4400">
                <a:solidFill>
                  <a:schemeClr val="tx2"/>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fld id="{A2649941-B912-48FE-BBD5-E30FC8492ED0}" type="slidenum">
              <a:rPr lang="ja-JP" altLang="en-US" sz="1200" smtClean="0">
                <a:solidFill>
                  <a:schemeClr val="tx1"/>
                </a:solidFill>
              </a:rPr>
              <a:pPr/>
              <a:t>1</a:t>
            </a:fld>
            <a:endParaRPr lang="ja-JP" altLang="en-US" sz="120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38188" y="7938"/>
            <a:ext cx="5400675" cy="4051300"/>
          </a:xfrm>
        </p:spPr>
      </p:sp>
      <p:sp>
        <p:nvSpPr>
          <p:cNvPr id="3" name="ノート プレースホルダー 2"/>
          <p:cNvSpPr>
            <a:spLocks noGrp="1"/>
          </p:cNvSpPr>
          <p:nvPr>
            <p:ph type="body" idx="1"/>
          </p:nvPr>
        </p:nvSpPr>
        <p:spPr/>
        <p:txBody>
          <a:bodyPr/>
          <a:lstStyle/>
          <a:p>
            <a:r>
              <a:rPr lang="ja-JP" altLang="en-US" dirty="0">
                <a:latin typeface="Arial" panose="020B0604020202020204" pitchFamily="34" charset="0"/>
              </a:rPr>
              <a:t>採用候補者決定通知の交付書類が</a:t>
            </a:r>
            <a:r>
              <a:rPr lang="en-US" altLang="ja-JP" dirty="0">
                <a:latin typeface="Arial" panose="020B0604020202020204" pitchFamily="34" charset="0"/>
              </a:rPr>
              <a:t>B</a:t>
            </a:r>
            <a:r>
              <a:rPr lang="ja-JP" altLang="en-US" dirty="0">
                <a:latin typeface="Arial" panose="020B0604020202020204" pitchFamily="34" charset="0"/>
              </a:rPr>
              <a:t>か</a:t>
            </a:r>
            <a:r>
              <a:rPr lang="en-US" altLang="ja-JP" dirty="0">
                <a:latin typeface="Arial" panose="020B0604020202020204" pitchFamily="34" charset="0"/>
              </a:rPr>
              <a:t>E</a:t>
            </a:r>
            <a:r>
              <a:rPr lang="ja-JP" altLang="en-US" dirty="0">
                <a:latin typeface="Arial" panose="020B0604020202020204" pitchFamily="34" charset="0"/>
              </a:rPr>
              <a:t>の人が残ってくれているでしょうか？</a:t>
            </a:r>
            <a:endParaRPr lang="ja-JP" altLang="ja-JP" dirty="0">
              <a:latin typeface="Arial" panose="020B0604020202020204" pitchFamily="34" charset="0"/>
            </a:endParaRPr>
          </a:p>
        </p:txBody>
      </p:sp>
      <p:sp>
        <p:nvSpPr>
          <p:cNvPr id="4" name="スライド番号プレースホルダー 3"/>
          <p:cNvSpPr>
            <a:spLocks noGrp="1"/>
          </p:cNvSpPr>
          <p:nvPr>
            <p:ph type="sldNum" sz="quarter" idx="5"/>
          </p:nvPr>
        </p:nvSpPr>
        <p:spPr/>
        <p:txBody>
          <a:bodyPr/>
          <a:lstStyle/>
          <a:p>
            <a:fld id="{74D832D8-2A35-4A61-B26F-18852F0326B2}" type="slidenum">
              <a:rPr kumimoji="1" lang="ja-JP" altLang="en-US" smtClean="0"/>
              <a:t>2</a:t>
            </a:fld>
            <a:endParaRPr kumimoji="1" lang="ja-JP" altLang="en-US" dirty="0"/>
          </a:p>
        </p:txBody>
      </p:sp>
    </p:spTree>
    <p:extLst>
      <p:ext uri="{BB962C8B-B14F-4D97-AF65-F5344CB8AC3E}">
        <p14:creationId xmlns:p14="http://schemas.microsoft.com/office/powerpoint/2010/main" val="2337568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入増とは日本政策金融公庫の「国の教育ローン」の融資を受けられなかった方が利用できる制度です。①申し込んだけど利用できなかった→日本政策金融公庫発行の通知文に日付書かれてます。と②申し込みをしようとしたが申し込めなかった→こちらは日本政策金融公庫の窓口、電話、</a:t>
            </a:r>
            <a:r>
              <a:rPr kumimoji="1" lang="en-US" altLang="ja-JP" dirty="0"/>
              <a:t>WEB</a:t>
            </a:r>
            <a:r>
              <a:rPr kumimoji="1" lang="ja-JP" altLang="en-US" dirty="0"/>
              <a:t>等で申し込みをしようとしたが出来なかったのを確認した日付を確認してください。</a:t>
            </a:r>
          </a:p>
        </p:txBody>
      </p:sp>
      <p:sp>
        <p:nvSpPr>
          <p:cNvPr id="4" name="スライド番号プレースホルダー 3"/>
          <p:cNvSpPr>
            <a:spLocks noGrp="1"/>
          </p:cNvSpPr>
          <p:nvPr>
            <p:ph type="sldNum" sz="quarter" idx="5"/>
          </p:nvPr>
        </p:nvSpPr>
        <p:spPr/>
        <p:txBody>
          <a:bodyPr/>
          <a:lstStyle/>
          <a:p>
            <a:pPr>
              <a:defRPr/>
            </a:pPr>
            <a:fld id="{E3DACBBB-9247-4DDD-9D45-5192C235A74F}" type="slidenum">
              <a:rPr lang="en-US" altLang="ja-JP" smtClean="0"/>
              <a:pPr>
                <a:defRPr/>
              </a:pPr>
              <a:t>3</a:t>
            </a:fld>
            <a:endParaRPr lang="en-US" altLang="ja-JP"/>
          </a:p>
        </p:txBody>
      </p:sp>
    </p:spTree>
    <p:extLst>
      <p:ext uri="{BB962C8B-B14F-4D97-AF65-F5344CB8AC3E}">
        <p14:creationId xmlns:p14="http://schemas.microsoft.com/office/powerpoint/2010/main" val="2206033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すでに申し込みをしている人は、決定通知裏面の真ん中③</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08667B-7D88-4275-A350-74C72FB1862F}"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524657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08667B-7D88-4275-A350-74C72FB1862F}"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331152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08667B-7D88-4275-A350-74C72FB1862F}"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963745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08667B-7D88-4275-A350-74C72FB1862F}"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504145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08667B-7D88-4275-A350-74C72FB1862F}"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152287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fld id="{DF203520-D3BB-403B-BB80-36B57DF39949}" type="datetime1">
              <a:rPr lang="ja-JP" altLang="en-US" smtClean="0"/>
              <a:t>2026/3/27</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4E0CE6F-8C10-464F-A862-0470CBF1A765}" type="slidenum">
              <a:rPr lang="en-US" altLang="ja-JP"/>
              <a:pPr>
                <a:defRPr/>
              </a:pPr>
              <a:t>‹#›</a:t>
            </a:fld>
            <a:endParaRPr lang="en-US" altLang="ja-JP"/>
          </a:p>
        </p:txBody>
      </p:sp>
    </p:spTree>
    <p:extLst>
      <p:ext uri="{BB962C8B-B14F-4D97-AF65-F5344CB8AC3E}">
        <p14:creationId xmlns:p14="http://schemas.microsoft.com/office/powerpoint/2010/main" val="2217525695"/>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F3577CA4-3A56-4F7A-A828-F54707BE03F6}" type="datetime1">
              <a:rPr lang="ja-JP" altLang="en-US" smtClean="0"/>
              <a:t>2026/3/27</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0D0625D-9BA4-46A2-9A50-2DFB33440E1F}" type="slidenum">
              <a:rPr lang="en-US" altLang="ja-JP"/>
              <a:pPr>
                <a:defRPr/>
              </a:pPr>
              <a:t>‹#›</a:t>
            </a:fld>
            <a:endParaRPr lang="en-US" altLang="ja-JP"/>
          </a:p>
        </p:txBody>
      </p:sp>
    </p:spTree>
    <p:extLst>
      <p:ext uri="{BB962C8B-B14F-4D97-AF65-F5344CB8AC3E}">
        <p14:creationId xmlns:p14="http://schemas.microsoft.com/office/powerpoint/2010/main" val="2590487366"/>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EBD74D05-BE82-4A4C-AA2D-2E0DCF7F8B03}" type="datetime1">
              <a:rPr lang="ja-JP" altLang="en-US" smtClean="0"/>
              <a:t>2026/3/27</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F436FDC-FEEE-4501-9F6E-8A0DC27ECE4F}" type="slidenum">
              <a:rPr lang="en-US" altLang="ja-JP"/>
              <a:pPr>
                <a:defRPr/>
              </a:pPr>
              <a:t>‹#›</a:t>
            </a:fld>
            <a:endParaRPr lang="en-US" altLang="ja-JP"/>
          </a:p>
        </p:txBody>
      </p:sp>
    </p:spTree>
    <p:extLst>
      <p:ext uri="{BB962C8B-B14F-4D97-AF65-F5344CB8AC3E}">
        <p14:creationId xmlns:p14="http://schemas.microsoft.com/office/powerpoint/2010/main" val="3626481313"/>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fld id="{159C1F6D-A077-4C93-BC17-AB0FA375AD11}" type="datetime1">
              <a:rPr lang="ja-JP" altLang="en-US" smtClean="0"/>
              <a:t>2026/3/27</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EDF128A-151F-403C-B53D-044106B98399}" type="slidenum">
              <a:rPr lang="en-US" altLang="ja-JP"/>
              <a:pPr>
                <a:defRPr/>
              </a:pPr>
              <a:t>‹#›</a:t>
            </a:fld>
            <a:endParaRPr lang="en-US" altLang="ja-JP"/>
          </a:p>
        </p:txBody>
      </p:sp>
    </p:spTree>
    <p:extLst>
      <p:ext uri="{BB962C8B-B14F-4D97-AF65-F5344CB8AC3E}">
        <p14:creationId xmlns:p14="http://schemas.microsoft.com/office/powerpoint/2010/main" val="1282239402"/>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fld id="{5282D819-7D4D-42F9-9A37-4376C422FAF3}" type="datetime1">
              <a:rPr lang="ja-JP" altLang="en-US" smtClean="0"/>
              <a:t>2026/3/27</a:t>
            </a:fld>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66E5DC14-C175-461B-8F78-2B395DB5B61F}" type="slidenum">
              <a:rPr lang="en-US" altLang="ja-JP"/>
              <a:pPr>
                <a:defRPr/>
              </a:pPr>
              <a:t>‹#›</a:t>
            </a:fld>
            <a:endParaRPr lang="en-US" altLang="ja-JP"/>
          </a:p>
        </p:txBody>
      </p:sp>
    </p:spTree>
    <p:extLst>
      <p:ext uri="{BB962C8B-B14F-4D97-AF65-F5344CB8AC3E}">
        <p14:creationId xmlns:p14="http://schemas.microsoft.com/office/powerpoint/2010/main" val="3544784077"/>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ACE0AC5-76D5-4C05-9069-9482A270B810}" type="datetimeFigureOut">
              <a:rPr kumimoji="1" lang="ja-JP" altLang="en-US" smtClean="0"/>
              <a:t>2026/3/27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E55DC3A-572E-402A-9AB1-1ACA89498DC1}" type="slidenum">
              <a:rPr kumimoji="1" lang="ja-JP" altLang="en-US" smtClean="0"/>
              <a:t>‹#›</a:t>
            </a:fld>
            <a:endParaRPr kumimoji="1" lang="ja-JP" altLang="en-US"/>
          </a:p>
        </p:txBody>
      </p:sp>
    </p:spTree>
    <p:extLst>
      <p:ext uri="{BB962C8B-B14F-4D97-AF65-F5344CB8AC3E}">
        <p14:creationId xmlns:p14="http://schemas.microsoft.com/office/powerpoint/2010/main" val="1645032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CE0AC5-76D5-4C05-9069-9482A270B810}" type="datetimeFigureOut">
              <a:rPr kumimoji="1" lang="ja-JP" altLang="en-US" smtClean="0"/>
              <a:t>2026/3/27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E55DC3A-572E-402A-9AB1-1ACA89498DC1}" type="slidenum">
              <a:rPr kumimoji="1" lang="ja-JP" altLang="en-US" smtClean="0"/>
              <a:t>‹#›</a:t>
            </a:fld>
            <a:endParaRPr kumimoji="1" lang="ja-JP" altLang="en-US"/>
          </a:p>
        </p:txBody>
      </p:sp>
    </p:spTree>
    <p:extLst>
      <p:ext uri="{BB962C8B-B14F-4D97-AF65-F5344CB8AC3E}">
        <p14:creationId xmlns:p14="http://schemas.microsoft.com/office/powerpoint/2010/main" val="1754006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ACE0AC5-76D5-4C05-9069-9482A270B810}" type="datetimeFigureOut">
              <a:rPr kumimoji="1" lang="ja-JP" altLang="en-US" smtClean="0"/>
              <a:t>2026/3/27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E55DC3A-572E-402A-9AB1-1ACA89498DC1}" type="slidenum">
              <a:rPr kumimoji="1" lang="ja-JP" altLang="en-US" smtClean="0"/>
              <a:t>‹#›</a:t>
            </a:fld>
            <a:endParaRPr kumimoji="1" lang="ja-JP" altLang="en-US"/>
          </a:p>
        </p:txBody>
      </p:sp>
    </p:spTree>
    <p:extLst>
      <p:ext uri="{BB962C8B-B14F-4D97-AF65-F5344CB8AC3E}">
        <p14:creationId xmlns:p14="http://schemas.microsoft.com/office/powerpoint/2010/main" val="4236256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ACE0AC5-76D5-4C05-9069-9482A270B810}" type="datetimeFigureOut">
              <a:rPr kumimoji="1" lang="ja-JP" altLang="en-US" smtClean="0"/>
              <a:t>2026/3/27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E55DC3A-572E-402A-9AB1-1ACA89498DC1}" type="slidenum">
              <a:rPr kumimoji="1" lang="ja-JP" altLang="en-US" smtClean="0"/>
              <a:t>‹#›</a:t>
            </a:fld>
            <a:endParaRPr kumimoji="1" lang="ja-JP" altLang="en-US"/>
          </a:p>
        </p:txBody>
      </p:sp>
    </p:spTree>
    <p:extLst>
      <p:ext uri="{BB962C8B-B14F-4D97-AF65-F5344CB8AC3E}">
        <p14:creationId xmlns:p14="http://schemas.microsoft.com/office/powerpoint/2010/main" val="37894039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ACE0AC5-76D5-4C05-9069-9482A270B810}" type="datetimeFigureOut">
              <a:rPr kumimoji="1" lang="ja-JP" altLang="en-US" smtClean="0"/>
              <a:t>2026/3/27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E55DC3A-572E-402A-9AB1-1ACA89498DC1}" type="slidenum">
              <a:rPr kumimoji="1" lang="ja-JP" altLang="en-US" smtClean="0"/>
              <a:t>‹#›</a:t>
            </a:fld>
            <a:endParaRPr kumimoji="1" lang="ja-JP" altLang="en-US"/>
          </a:p>
        </p:txBody>
      </p:sp>
    </p:spTree>
    <p:extLst>
      <p:ext uri="{BB962C8B-B14F-4D97-AF65-F5344CB8AC3E}">
        <p14:creationId xmlns:p14="http://schemas.microsoft.com/office/powerpoint/2010/main" val="1582546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ACE0AC5-76D5-4C05-9069-9482A270B810}" type="datetimeFigureOut">
              <a:rPr kumimoji="1" lang="ja-JP" altLang="en-US" smtClean="0"/>
              <a:t>2026/3/27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E55DC3A-572E-402A-9AB1-1ACA89498DC1}" type="slidenum">
              <a:rPr kumimoji="1" lang="ja-JP" altLang="en-US" smtClean="0"/>
              <a:t>‹#›</a:t>
            </a:fld>
            <a:endParaRPr kumimoji="1" lang="ja-JP" altLang="en-US"/>
          </a:p>
        </p:txBody>
      </p:sp>
    </p:spTree>
    <p:extLst>
      <p:ext uri="{BB962C8B-B14F-4D97-AF65-F5344CB8AC3E}">
        <p14:creationId xmlns:p14="http://schemas.microsoft.com/office/powerpoint/2010/main" val="4096837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06FC634B-DC2D-482C-866A-D284894C9486}" type="datetime1">
              <a:rPr lang="ja-JP" altLang="en-US" smtClean="0"/>
              <a:t>2026/3/27</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2175BFF-AB3D-4AE1-8697-D6E301F9A73B}" type="slidenum">
              <a:rPr lang="en-US" altLang="ja-JP"/>
              <a:pPr>
                <a:defRPr/>
              </a:pPr>
              <a:t>‹#›</a:t>
            </a:fld>
            <a:endParaRPr lang="en-US" altLang="ja-JP"/>
          </a:p>
        </p:txBody>
      </p:sp>
    </p:spTree>
    <p:extLst>
      <p:ext uri="{BB962C8B-B14F-4D97-AF65-F5344CB8AC3E}">
        <p14:creationId xmlns:p14="http://schemas.microsoft.com/office/powerpoint/2010/main" val="3357197677"/>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ACE0AC5-76D5-4C05-9069-9482A270B810}" type="datetimeFigureOut">
              <a:rPr kumimoji="1" lang="ja-JP" altLang="en-US" smtClean="0"/>
              <a:t>2026/3/27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E55DC3A-572E-402A-9AB1-1ACA89498DC1}" type="slidenum">
              <a:rPr kumimoji="1" lang="ja-JP" altLang="en-US" smtClean="0"/>
              <a:t>‹#›</a:t>
            </a:fld>
            <a:endParaRPr kumimoji="1" lang="ja-JP" altLang="en-US"/>
          </a:p>
        </p:txBody>
      </p:sp>
    </p:spTree>
    <p:extLst>
      <p:ext uri="{BB962C8B-B14F-4D97-AF65-F5344CB8AC3E}">
        <p14:creationId xmlns:p14="http://schemas.microsoft.com/office/powerpoint/2010/main" val="39853206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CE0AC5-76D5-4C05-9069-9482A270B810}" type="datetimeFigureOut">
              <a:rPr kumimoji="1" lang="ja-JP" altLang="en-US" smtClean="0"/>
              <a:t>2026/3/27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E55DC3A-572E-402A-9AB1-1ACA89498DC1}" type="slidenum">
              <a:rPr kumimoji="1" lang="ja-JP" altLang="en-US" smtClean="0"/>
              <a:t>‹#›</a:t>
            </a:fld>
            <a:endParaRPr kumimoji="1" lang="ja-JP" altLang="en-US"/>
          </a:p>
        </p:txBody>
      </p:sp>
    </p:spTree>
    <p:extLst>
      <p:ext uri="{BB962C8B-B14F-4D97-AF65-F5344CB8AC3E}">
        <p14:creationId xmlns:p14="http://schemas.microsoft.com/office/powerpoint/2010/main" val="21737205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CE0AC5-76D5-4C05-9069-9482A270B810}" type="datetimeFigureOut">
              <a:rPr kumimoji="1" lang="ja-JP" altLang="en-US" smtClean="0"/>
              <a:t>2026/3/27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E55DC3A-572E-402A-9AB1-1ACA89498DC1}" type="slidenum">
              <a:rPr kumimoji="1" lang="ja-JP" altLang="en-US" smtClean="0"/>
              <a:t>‹#›</a:t>
            </a:fld>
            <a:endParaRPr kumimoji="1" lang="ja-JP" altLang="en-US"/>
          </a:p>
        </p:txBody>
      </p:sp>
    </p:spTree>
    <p:extLst>
      <p:ext uri="{BB962C8B-B14F-4D97-AF65-F5344CB8AC3E}">
        <p14:creationId xmlns:p14="http://schemas.microsoft.com/office/powerpoint/2010/main" val="28674166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CE0AC5-76D5-4C05-9069-9482A270B810}" type="datetimeFigureOut">
              <a:rPr kumimoji="1" lang="ja-JP" altLang="en-US" smtClean="0"/>
              <a:t>2026/3/27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E55DC3A-572E-402A-9AB1-1ACA89498DC1}" type="slidenum">
              <a:rPr kumimoji="1" lang="ja-JP" altLang="en-US" smtClean="0"/>
              <a:t>‹#›</a:t>
            </a:fld>
            <a:endParaRPr kumimoji="1" lang="ja-JP" altLang="en-US"/>
          </a:p>
        </p:txBody>
      </p:sp>
    </p:spTree>
    <p:extLst>
      <p:ext uri="{BB962C8B-B14F-4D97-AF65-F5344CB8AC3E}">
        <p14:creationId xmlns:p14="http://schemas.microsoft.com/office/powerpoint/2010/main" val="34098894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CE0AC5-76D5-4C05-9069-9482A270B810}" type="datetimeFigureOut">
              <a:rPr kumimoji="1" lang="ja-JP" altLang="en-US" smtClean="0"/>
              <a:t>2026/3/27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E55DC3A-572E-402A-9AB1-1ACA89498DC1}" type="slidenum">
              <a:rPr kumimoji="1" lang="ja-JP" altLang="en-US" smtClean="0"/>
              <a:t>‹#›</a:t>
            </a:fld>
            <a:endParaRPr kumimoji="1" lang="ja-JP" altLang="en-US"/>
          </a:p>
        </p:txBody>
      </p:sp>
    </p:spTree>
    <p:extLst>
      <p:ext uri="{BB962C8B-B14F-4D97-AF65-F5344CB8AC3E}">
        <p14:creationId xmlns:p14="http://schemas.microsoft.com/office/powerpoint/2010/main" val="932598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200F04FA-6A89-4BE1-88A8-FE3BAD560BD7}" type="datetime1">
              <a:rPr lang="ja-JP" altLang="en-US" smtClean="0"/>
              <a:t>2026/3/27</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403D307-3978-442C-94B3-6236B65DEEC3}" type="slidenum">
              <a:rPr lang="en-US" altLang="ja-JP"/>
              <a:pPr>
                <a:defRPr/>
              </a:pPr>
              <a:t>‹#›</a:t>
            </a:fld>
            <a:endParaRPr lang="en-US" altLang="ja-JP"/>
          </a:p>
        </p:txBody>
      </p:sp>
    </p:spTree>
    <p:extLst>
      <p:ext uri="{BB962C8B-B14F-4D97-AF65-F5344CB8AC3E}">
        <p14:creationId xmlns:p14="http://schemas.microsoft.com/office/powerpoint/2010/main" val="714048088"/>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fld id="{D08B3DC8-3DFF-4C9F-8264-D3D9EB11D1F3}" type="datetime1">
              <a:rPr lang="ja-JP" altLang="en-US" smtClean="0"/>
              <a:t>2026/3/27</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35B74D5-A3EC-4BD6-9ABB-1B987AF34A65}" type="slidenum">
              <a:rPr lang="en-US" altLang="ja-JP"/>
              <a:pPr>
                <a:defRPr/>
              </a:pPr>
              <a:t>‹#›</a:t>
            </a:fld>
            <a:endParaRPr lang="en-US" altLang="ja-JP"/>
          </a:p>
        </p:txBody>
      </p:sp>
    </p:spTree>
    <p:extLst>
      <p:ext uri="{BB962C8B-B14F-4D97-AF65-F5344CB8AC3E}">
        <p14:creationId xmlns:p14="http://schemas.microsoft.com/office/powerpoint/2010/main" val="2496868488"/>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fld id="{8F8D18AD-A9A7-4573-9216-1F937B74C93B}" type="datetime1">
              <a:rPr lang="ja-JP" altLang="en-US" smtClean="0"/>
              <a:t>2026/3/27</a:t>
            </a:fld>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8FECA370-255B-4ABA-8945-035B0A0A70CB}" type="slidenum">
              <a:rPr lang="en-US" altLang="ja-JP"/>
              <a:pPr>
                <a:defRPr/>
              </a:pPr>
              <a:t>‹#›</a:t>
            </a:fld>
            <a:endParaRPr lang="en-US" altLang="ja-JP"/>
          </a:p>
        </p:txBody>
      </p:sp>
    </p:spTree>
    <p:extLst>
      <p:ext uri="{BB962C8B-B14F-4D97-AF65-F5344CB8AC3E}">
        <p14:creationId xmlns:p14="http://schemas.microsoft.com/office/powerpoint/2010/main" val="875817390"/>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fld id="{7BADA10F-3ADD-4E60-89C6-9B114FC492A8}" type="datetime1">
              <a:rPr lang="ja-JP" altLang="en-US" smtClean="0"/>
              <a:t>2026/3/27</a:t>
            </a:fld>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7F56B02B-D4DE-4C8B-9407-17B827E14B3E}" type="slidenum">
              <a:rPr lang="en-US" altLang="ja-JP"/>
              <a:pPr>
                <a:defRPr/>
              </a:pPr>
              <a:t>‹#›</a:t>
            </a:fld>
            <a:endParaRPr lang="en-US" altLang="ja-JP"/>
          </a:p>
        </p:txBody>
      </p:sp>
    </p:spTree>
    <p:extLst>
      <p:ext uri="{BB962C8B-B14F-4D97-AF65-F5344CB8AC3E}">
        <p14:creationId xmlns:p14="http://schemas.microsoft.com/office/powerpoint/2010/main" val="3688557202"/>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2C3D626-9B34-4699-B4FC-1F322671FA96}" type="datetime1">
              <a:rPr lang="ja-JP" altLang="en-US" smtClean="0"/>
              <a:t>2026/3/27</a:t>
            </a:fld>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71D54F65-8F00-4984-9623-095AE6038297}" type="slidenum">
              <a:rPr lang="en-US" altLang="ja-JP"/>
              <a:pPr>
                <a:defRPr/>
              </a:pPr>
              <a:t>‹#›</a:t>
            </a:fld>
            <a:endParaRPr lang="en-US" altLang="ja-JP"/>
          </a:p>
        </p:txBody>
      </p:sp>
    </p:spTree>
    <p:extLst>
      <p:ext uri="{BB962C8B-B14F-4D97-AF65-F5344CB8AC3E}">
        <p14:creationId xmlns:p14="http://schemas.microsoft.com/office/powerpoint/2010/main" val="1937072342"/>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E76ADAFE-1A60-4255-9F57-F0EDB28CD3F7}" type="datetime1">
              <a:rPr lang="ja-JP" altLang="en-US" smtClean="0"/>
              <a:t>2026/3/27</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11A91EF-CB81-4A96-AE79-4B2343B4188D}" type="slidenum">
              <a:rPr lang="en-US" altLang="ja-JP"/>
              <a:pPr>
                <a:defRPr/>
              </a:pPr>
              <a:t>‹#›</a:t>
            </a:fld>
            <a:endParaRPr lang="en-US" altLang="ja-JP"/>
          </a:p>
        </p:txBody>
      </p:sp>
    </p:spTree>
    <p:extLst>
      <p:ext uri="{BB962C8B-B14F-4D97-AF65-F5344CB8AC3E}">
        <p14:creationId xmlns:p14="http://schemas.microsoft.com/office/powerpoint/2010/main" val="568904645"/>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1236F3FE-2B21-4835-883C-30D70879D33E}" type="datetime1">
              <a:rPr lang="ja-JP" altLang="en-US" smtClean="0"/>
              <a:t>2026/3/27</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06A843D-D67E-4686-96B0-ED1ED3B2E4EE}" type="slidenum">
              <a:rPr lang="en-US" altLang="ja-JP"/>
              <a:pPr>
                <a:defRPr/>
              </a:pPr>
              <a:t>‹#›</a:t>
            </a:fld>
            <a:endParaRPr lang="en-US" altLang="ja-JP"/>
          </a:p>
        </p:txBody>
      </p:sp>
    </p:spTree>
    <p:extLst>
      <p:ext uri="{BB962C8B-B14F-4D97-AF65-F5344CB8AC3E}">
        <p14:creationId xmlns:p14="http://schemas.microsoft.com/office/powerpoint/2010/main" val="1937832984"/>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latin typeface="Arial" charset="0"/>
                <a:ea typeface="ＭＳ Ｐゴシック" panose="020B0600070205080204" pitchFamily="50" charset="-128"/>
              </a:defRPr>
            </a:lvl1pPr>
          </a:lstStyle>
          <a:p>
            <a:pPr>
              <a:defRPr/>
            </a:pPr>
            <a:fld id="{EB39960A-12A9-4A3D-A99D-FAC55B8EA07F}" type="datetime1">
              <a:rPr lang="ja-JP" altLang="en-US" smtClean="0"/>
              <a:t>2026/3/27</a:t>
            </a:fld>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Arial" charset="0"/>
                <a:ea typeface="ＭＳ Ｐゴシック" panose="020B0600070205080204"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pPr>
              <a:defRPr/>
            </a:pPr>
            <a:fld id="{6B687A8F-9FBC-4930-A5D9-973E036B8CBC}"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9674" r:id="rId1"/>
    <p:sldLayoutId id="2147489675" r:id="rId2"/>
    <p:sldLayoutId id="2147489676" r:id="rId3"/>
    <p:sldLayoutId id="2147489677" r:id="rId4"/>
    <p:sldLayoutId id="2147489678" r:id="rId5"/>
    <p:sldLayoutId id="2147489679" r:id="rId6"/>
    <p:sldLayoutId id="2147489680" r:id="rId7"/>
    <p:sldLayoutId id="2147489681" r:id="rId8"/>
    <p:sldLayoutId id="2147489682" r:id="rId9"/>
    <p:sldLayoutId id="2147489683" r:id="rId10"/>
    <p:sldLayoutId id="2147489684" r:id="rId11"/>
    <p:sldLayoutId id="2147489685" r:id="rId12"/>
    <p:sldLayoutId id="2147489686" r:id="rId13"/>
  </p:sldLayoutIdLst>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CE0AC5-76D5-4C05-9069-9482A270B810}" type="datetimeFigureOut">
              <a:rPr kumimoji="1" lang="ja-JP" altLang="en-US" smtClean="0"/>
              <a:t>2026/3/27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55DC3A-572E-402A-9AB1-1ACA89498DC1}" type="slidenum">
              <a:rPr kumimoji="1" lang="ja-JP" altLang="en-US" smtClean="0"/>
              <a:t>‹#›</a:t>
            </a:fld>
            <a:endParaRPr kumimoji="1" lang="ja-JP" altLang="en-US"/>
          </a:p>
        </p:txBody>
      </p:sp>
    </p:spTree>
    <p:extLst>
      <p:ext uri="{BB962C8B-B14F-4D97-AF65-F5344CB8AC3E}">
        <p14:creationId xmlns:p14="http://schemas.microsoft.com/office/powerpoint/2010/main" val="4180667980"/>
      </p:ext>
    </p:extLst>
  </p:cSld>
  <p:clrMap bg1="lt1" tx1="dk1" bg2="lt2" tx2="dk2" accent1="accent1" accent2="accent2" accent3="accent3" accent4="accent4" accent5="accent5" accent6="accent6" hlink="hlink" folHlink="folHlink"/>
  <p:sldLayoutIdLst>
    <p:sldLayoutId id="2147489765" r:id="rId1"/>
    <p:sldLayoutId id="2147489766" r:id="rId2"/>
    <p:sldLayoutId id="2147489767" r:id="rId3"/>
    <p:sldLayoutId id="2147489768" r:id="rId4"/>
    <p:sldLayoutId id="2147489769" r:id="rId5"/>
    <p:sldLayoutId id="2147489770" r:id="rId6"/>
    <p:sldLayoutId id="2147489771" r:id="rId7"/>
    <p:sldLayoutId id="2147489772" r:id="rId8"/>
    <p:sldLayoutId id="2147489773" r:id="rId9"/>
    <p:sldLayoutId id="2147489774" r:id="rId10"/>
    <p:sldLayoutId id="2147489775"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タイトル 1"/>
          <p:cNvSpPr>
            <a:spLocks noGrp="1"/>
          </p:cNvSpPr>
          <p:nvPr>
            <p:ph type="ctrTitle"/>
          </p:nvPr>
        </p:nvSpPr>
        <p:spPr>
          <a:xfrm>
            <a:off x="0" y="1979613"/>
            <a:ext cx="9139238" cy="2889547"/>
          </a:xfrm>
          <a:solidFill>
            <a:srgbClr val="FFFF00"/>
          </a:solidFill>
        </p:spPr>
        <p:txBody>
          <a:bodyPr anchor="t"/>
          <a:lstStyle/>
          <a:p>
            <a:br>
              <a:rPr lang="en-US" altLang="ja-JP" sz="2400" b="1" dirty="0">
                <a:solidFill>
                  <a:schemeClr val="tx1"/>
                </a:solidFill>
                <a:latin typeface="Meiryo UI" panose="020B0604030504040204" pitchFamily="50" charset="-128"/>
                <a:ea typeface="Meiryo UI" panose="020B0604030504040204" pitchFamily="50" charset="-128"/>
              </a:rPr>
            </a:br>
            <a:r>
              <a:rPr lang="ja-JP" altLang="en-US" sz="4000" b="1" dirty="0">
                <a:solidFill>
                  <a:schemeClr val="tx1"/>
                </a:solidFill>
                <a:latin typeface="Meiryo UI" panose="020B0604030504040204" pitchFamily="50" charset="-128"/>
                <a:ea typeface="Meiryo UI" panose="020B0604030504040204" pitchFamily="50" charset="-128"/>
              </a:rPr>
              <a:t>日本学生支援機構奨学金</a:t>
            </a:r>
            <a:br>
              <a:rPr lang="en-US" altLang="ja-JP" sz="4000" b="1" dirty="0">
                <a:solidFill>
                  <a:schemeClr val="tx1"/>
                </a:solidFill>
                <a:latin typeface="Meiryo UI" panose="020B0604030504040204" pitchFamily="50" charset="-128"/>
                <a:ea typeface="Meiryo UI" panose="020B0604030504040204" pitchFamily="50" charset="-128"/>
              </a:rPr>
            </a:br>
            <a:r>
              <a:rPr lang="ja-JP" altLang="en-US" b="1" dirty="0">
                <a:solidFill>
                  <a:schemeClr val="tx1"/>
                </a:solidFill>
                <a:latin typeface="Meiryo UI" panose="020B0604030504040204" pitchFamily="50" charset="-128"/>
                <a:ea typeface="Meiryo UI" panose="020B0604030504040204" pitchFamily="50" charset="-128"/>
              </a:rPr>
              <a:t>入学時特別増額貸与奨学金について</a:t>
            </a:r>
          </a:p>
        </p:txBody>
      </p:sp>
      <p:pic>
        <p:nvPicPr>
          <p:cNvPr id="5" name="図 4">
            <a:extLst>
              <a:ext uri="{FF2B5EF4-FFF2-40B4-BE49-F238E27FC236}">
                <a16:creationId xmlns:a16="http://schemas.microsoft.com/office/drawing/2014/main" id="{4E9701BD-99A0-4E32-880A-4927D714E90A}"/>
              </a:ext>
            </a:extLst>
          </p:cNvPr>
          <p:cNvPicPr>
            <a:picLocks/>
          </p:cNvPicPr>
          <p:nvPr/>
        </p:nvPicPr>
        <p:blipFill rotWithShape="1">
          <a:blip r:embed="rId3"/>
          <a:srcRect l="1123" t="681" r="1228" b="88395"/>
          <a:stretch/>
        </p:blipFill>
        <p:spPr>
          <a:xfrm>
            <a:off x="4762" y="899613"/>
            <a:ext cx="9134476" cy="1080000"/>
          </a:xfrm>
          <a:prstGeom prst="rect">
            <a:avLst/>
          </a:prstGeom>
        </p:spPr>
      </p:pic>
      <p:pic>
        <p:nvPicPr>
          <p:cNvPr id="2" name="図 1">
            <a:extLst>
              <a:ext uri="{FF2B5EF4-FFF2-40B4-BE49-F238E27FC236}">
                <a16:creationId xmlns:a16="http://schemas.microsoft.com/office/drawing/2014/main" id="{F59D4BD9-FAD0-A04A-F6C8-FC4B53956932}"/>
              </a:ext>
            </a:extLst>
          </p:cNvPr>
          <p:cNvPicPr>
            <a:picLocks noChangeAspect="1"/>
          </p:cNvPicPr>
          <p:nvPr/>
        </p:nvPicPr>
        <p:blipFill rotWithShape="1">
          <a:blip r:embed="rId4"/>
          <a:srcRect l="4050" t="37800" b="21701"/>
          <a:stretch/>
        </p:blipFill>
        <p:spPr>
          <a:xfrm>
            <a:off x="-1" y="4885596"/>
            <a:ext cx="4569619" cy="1080120"/>
          </a:xfrm>
          <a:prstGeom prst="rect">
            <a:avLst/>
          </a:prstGeom>
        </p:spPr>
      </p:pic>
      <p:pic>
        <p:nvPicPr>
          <p:cNvPr id="3" name="図 2">
            <a:extLst>
              <a:ext uri="{FF2B5EF4-FFF2-40B4-BE49-F238E27FC236}">
                <a16:creationId xmlns:a16="http://schemas.microsoft.com/office/drawing/2014/main" id="{98B088DC-EBB2-F559-C626-31DE75B81EE9}"/>
              </a:ext>
            </a:extLst>
          </p:cNvPr>
          <p:cNvPicPr>
            <a:picLocks noChangeAspect="1"/>
          </p:cNvPicPr>
          <p:nvPr/>
        </p:nvPicPr>
        <p:blipFill rotWithShape="1">
          <a:blip r:embed="rId5"/>
          <a:srcRect t="36335" r="4050" b="23171"/>
          <a:stretch/>
        </p:blipFill>
        <p:spPr>
          <a:xfrm>
            <a:off x="4569619" y="4885656"/>
            <a:ext cx="4569619" cy="1080000"/>
          </a:xfrm>
          <a:prstGeom prst="rect">
            <a:avLst/>
          </a:prstGeom>
        </p:spPr>
      </p:pic>
      <p:sp>
        <p:nvSpPr>
          <p:cNvPr id="7" name="テキスト ボックス 6">
            <a:extLst>
              <a:ext uri="{FF2B5EF4-FFF2-40B4-BE49-F238E27FC236}">
                <a16:creationId xmlns:a16="http://schemas.microsoft.com/office/drawing/2014/main" id="{CC7ADDF2-030E-01CD-1FCA-6EF64ADB1110}"/>
              </a:ext>
            </a:extLst>
          </p:cNvPr>
          <p:cNvSpPr txBox="1"/>
          <p:nvPr/>
        </p:nvSpPr>
        <p:spPr>
          <a:xfrm>
            <a:off x="0" y="3861048"/>
            <a:ext cx="9144000" cy="553998"/>
          </a:xfrm>
          <a:prstGeom prst="rect">
            <a:avLst/>
          </a:prstGeom>
          <a:noFill/>
        </p:spPr>
        <p:txBody>
          <a:bodyPr wrap="square">
            <a:spAutoFit/>
          </a:bodyPr>
          <a:lstStyle/>
          <a:p>
            <a:pPr algn="ctr"/>
            <a:r>
              <a:rPr lang="ja-JP" altLang="en-US" sz="3000" b="1" dirty="0">
                <a:latin typeface="Meiryo UI" panose="020B0604030504040204" pitchFamily="50" charset="-128"/>
                <a:ea typeface="Meiryo UI" panose="020B0604030504040204" pitchFamily="50" charset="-128"/>
              </a:rPr>
              <a:t>採用候補者決定通知の交付書類コードが</a:t>
            </a:r>
            <a:r>
              <a:rPr lang="en-US" altLang="ja-JP" sz="3000" b="1" dirty="0">
                <a:latin typeface="Meiryo UI" panose="020B0604030504040204" pitchFamily="50" charset="-128"/>
                <a:ea typeface="Meiryo UI" panose="020B0604030504040204" pitchFamily="50" charset="-128"/>
              </a:rPr>
              <a:t>B or E</a:t>
            </a:r>
            <a:r>
              <a:rPr lang="ja-JP" altLang="en-US" sz="3000" b="1" dirty="0">
                <a:latin typeface="Meiryo UI" panose="020B0604030504040204" pitchFamily="50" charset="-128"/>
                <a:ea typeface="Meiryo UI" panose="020B0604030504040204" pitchFamily="50" charset="-128"/>
              </a:rPr>
              <a:t>の方へ</a:t>
            </a: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ーブル&#10;&#10;AI によって生成されたコンテンツは間違っている可能性があります。">
            <a:extLst>
              <a:ext uri="{FF2B5EF4-FFF2-40B4-BE49-F238E27FC236}">
                <a16:creationId xmlns:a16="http://schemas.microsoft.com/office/drawing/2014/main" id="{91EA3D8D-463C-9761-9B31-ED1117233F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797" y="-53214"/>
            <a:ext cx="4494125" cy="6699382"/>
          </a:xfrm>
          <a:prstGeom prst="rect">
            <a:avLst/>
          </a:prstGeom>
        </p:spPr>
      </p:pic>
      <p:sp>
        <p:nvSpPr>
          <p:cNvPr id="10" name="楕円 9"/>
          <p:cNvSpPr/>
          <p:nvPr/>
        </p:nvSpPr>
        <p:spPr bwMode="auto">
          <a:xfrm>
            <a:off x="2740094" y="748112"/>
            <a:ext cx="2016224" cy="792088"/>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4000" b="0" i="0" u="none" strike="noStrike" cap="none" normalizeH="0" baseline="0">
              <a:ln>
                <a:noFill/>
              </a:ln>
              <a:solidFill>
                <a:schemeClr val="tx2"/>
              </a:solidFill>
              <a:effectLst/>
              <a:latin typeface="Arial" charset="0"/>
              <a:ea typeface="ＭＳ Ｐゴシック" pitchFamily="50" charset="-128"/>
            </a:endParaRPr>
          </a:p>
        </p:txBody>
      </p:sp>
      <p:sp>
        <p:nvSpPr>
          <p:cNvPr id="3" name="テキスト ボックス 2"/>
          <p:cNvSpPr txBox="1"/>
          <p:nvPr/>
        </p:nvSpPr>
        <p:spPr>
          <a:xfrm>
            <a:off x="4644007" y="2996952"/>
            <a:ext cx="4504523" cy="1200329"/>
          </a:xfrm>
          <a:prstGeom prst="rect">
            <a:avLst/>
          </a:prstGeom>
          <a:noFill/>
        </p:spPr>
        <p:txBody>
          <a:bodyPr wrap="square" rtlCol="0">
            <a:spAutoFit/>
          </a:bodyPr>
          <a:lstStyle/>
          <a:p>
            <a:pPr algn="ctr"/>
            <a:r>
              <a:rPr kumimoji="1" lang="ja-JP" altLang="en-US" sz="3500" b="1" u="sng" spc="-100" dirty="0">
                <a:latin typeface="Meiryo UI" panose="020B0604030504040204" pitchFamily="50" charset="-128"/>
                <a:ea typeface="Meiryo UI" panose="020B0604030504040204" pitchFamily="50" charset="-128"/>
              </a:rPr>
              <a:t>「採用候補者決定通知」</a:t>
            </a:r>
            <a:endParaRPr kumimoji="1" lang="en-US" altLang="ja-JP" sz="3500" b="1" u="sng" spc="-100" dirty="0">
              <a:latin typeface="Meiryo UI" panose="020B0604030504040204" pitchFamily="50" charset="-128"/>
              <a:ea typeface="Meiryo UI" panose="020B0604030504040204" pitchFamily="50" charset="-128"/>
            </a:endParaRPr>
          </a:p>
          <a:p>
            <a:pPr algn="ctr"/>
            <a:r>
              <a:rPr kumimoji="1" lang="ja-JP" altLang="en-US" sz="3500" b="1" u="sng" spc="-100" dirty="0">
                <a:latin typeface="Meiryo UI" panose="020B0604030504040204" pitchFamily="50" charset="-128"/>
                <a:ea typeface="Meiryo UI" panose="020B0604030504040204" pitchFamily="50" charset="-128"/>
              </a:rPr>
              <a:t>の交付</a:t>
            </a:r>
            <a:r>
              <a:rPr lang="ja-JP" altLang="en-US" sz="3500" b="1" u="sng" spc="-100" dirty="0">
                <a:latin typeface="Meiryo UI" panose="020B0604030504040204" pitchFamily="50" charset="-128"/>
                <a:ea typeface="Meiryo UI" panose="020B0604030504040204" pitchFamily="50" charset="-128"/>
              </a:rPr>
              <a:t>書類</a:t>
            </a:r>
            <a:r>
              <a:rPr kumimoji="1" lang="ja-JP" altLang="en-US" sz="3500" b="1" u="sng" spc="-100" dirty="0">
                <a:latin typeface="Meiryo UI" panose="020B0604030504040204" pitchFamily="50" charset="-128"/>
                <a:ea typeface="Meiryo UI" panose="020B0604030504040204" pitchFamily="50" charset="-128"/>
              </a:rPr>
              <a:t>コードが</a:t>
            </a:r>
          </a:p>
        </p:txBody>
      </p:sp>
      <p:sp>
        <p:nvSpPr>
          <p:cNvPr id="9" name="テキスト ボックス 8"/>
          <p:cNvSpPr txBox="1"/>
          <p:nvPr/>
        </p:nvSpPr>
        <p:spPr>
          <a:xfrm>
            <a:off x="5113560" y="5445839"/>
            <a:ext cx="3600400" cy="1169551"/>
          </a:xfrm>
          <a:prstGeom prst="rect">
            <a:avLst/>
          </a:prstGeom>
          <a:noFill/>
        </p:spPr>
        <p:txBody>
          <a:bodyPr wrap="square" rtlCol="0">
            <a:spAutoFit/>
          </a:bodyPr>
          <a:lstStyle/>
          <a:p>
            <a:pPr algn="ctr"/>
            <a:r>
              <a:rPr kumimoji="1" lang="ja-JP" altLang="en-US" sz="3500" b="1" dirty="0">
                <a:latin typeface="Meiryo UI" panose="020B0604030504040204" pitchFamily="50" charset="-128"/>
                <a:ea typeface="Meiryo UI" panose="020B0604030504040204" pitchFamily="50" charset="-128"/>
              </a:rPr>
              <a:t>の人</a:t>
            </a:r>
            <a:r>
              <a:rPr lang="ja-JP" altLang="en-US" sz="3500" b="1" dirty="0">
                <a:latin typeface="Meiryo UI" panose="020B0604030504040204" pitchFamily="50" charset="-128"/>
                <a:ea typeface="Meiryo UI" panose="020B0604030504040204" pitchFamily="50" charset="-128"/>
              </a:rPr>
              <a:t>に</a:t>
            </a:r>
            <a:r>
              <a:rPr kumimoji="1" lang="ja-JP" altLang="en-US" sz="3500" b="1" dirty="0">
                <a:latin typeface="Meiryo UI" panose="020B0604030504040204" pitchFamily="50" charset="-128"/>
                <a:ea typeface="Meiryo UI" panose="020B0604030504040204" pitchFamily="50" charset="-128"/>
              </a:rPr>
              <a:t>向けた</a:t>
            </a:r>
            <a:endParaRPr kumimoji="1" lang="en-US" altLang="ja-JP" sz="3500" b="1" dirty="0">
              <a:latin typeface="Meiryo UI" panose="020B0604030504040204" pitchFamily="50" charset="-128"/>
              <a:ea typeface="Meiryo UI" panose="020B0604030504040204" pitchFamily="50" charset="-128"/>
            </a:endParaRPr>
          </a:p>
          <a:p>
            <a:pPr algn="ctr"/>
            <a:r>
              <a:rPr kumimoji="1" lang="ja-JP" altLang="en-US" sz="3500" b="1" dirty="0">
                <a:latin typeface="Meiryo UI" panose="020B0604030504040204" pitchFamily="50" charset="-128"/>
                <a:ea typeface="Meiryo UI" panose="020B0604030504040204" pitchFamily="50" charset="-128"/>
              </a:rPr>
              <a:t>追加説明です</a:t>
            </a:r>
          </a:p>
        </p:txBody>
      </p:sp>
      <p:sp>
        <p:nvSpPr>
          <p:cNvPr id="11" name="テキスト ボックス 10"/>
          <p:cNvSpPr txBox="1"/>
          <p:nvPr/>
        </p:nvSpPr>
        <p:spPr>
          <a:xfrm>
            <a:off x="4920760" y="4255575"/>
            <a:ext cx="4223240" cy="1169551"/>
          </a:xfrm>
          <a:prstGeom prst="rect">
            <a:avLst/>
          </a:prstGeom>
          <a:noFill/>
        </p:spPr>
        <p:txBody>
          <a:bodyPr wrap="square" rtlCol="0">
            <a:spAutoFit/>
          </a:bodyPr>
          <a:lstStyle/>
          <a:p>
            <a:r>
              <a:rPr kumimoji="1" lang="en-US" altLang="ja-JP" sz="7000" b="1" spc="-100" dirty="0">
                <a:solidFill>
                  <a:srgbClr val="0000FF"/>
                </a:solidFill>
              </a:rPr>
              <a:t>『B』 </a:t>
            </a:r>
            <a:r>
              <a:rPr kumimoji="1" lang="en-US" altLang="ja-JP" b="1" spc="-100" dirty="0">
                <a:solidFill>
                  <a:srgbClr val="0000FF"/>
                </a:solidFill>
              </a:rPr>
              <a:t>or</a:t>
            </a:r>
            <a:r>
              <a:rPr kumimoji="1" lang="en-US" altLang="ja-JP" sz="5400" b="1" spc="-100" dirty="0">
                <a:solidFill>
                  <a:srgbClr val="0000FF"/>
                </a:solidFill>
              </a:rPr>
              <a:t> </a:t>
            </a:r>
            <a:r>
              <a:rPr kumimoji="1" lang="en-US" altLang="ja-JP" sz="7000" b="1" spc="-100" dirty="0">
                <a:solidFill>
                  <a:srgbClr val="0000FF"/>
                </a:solidFill>
              </a:rPr>
              <a:t>『E』</a:t>
            </a:r>
            <a:endParaRPr kumimoji="1" lang="ja-JP" altLang="en-US" sz="7000" b="1" spc="-100" dirty="0">
              <a:solidFill>
                <a:srgbClr val="0000FF"/>
              </a:solidFill>
            </a:endParaRPr>
          </a:p>
        </p:txBody>
      </p:sp>
      <p:sp>
        <p:nvSpPr>
          <p:cNvPr id="8" name="正方形/長方形 7"/>
          <p:cNvSpPr/>
          <p:nvPr/>
        </p:nvSpPr>
        <p:spPr bwMode="auto">
          <a:xfrm>
            <a:off x="5752904" y="488541"/>
            <a:ext cx="216024" cy="21602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4400" b="0" i="0" u="none" strike="noStrike" cap="none" normalizeH="0" baseline="0">
              <a:ln>
                <a:noFill/>
              </a:ln>
              <a:solidFill>
                <a:schemeClr val="tx2"/>
              </a:solidFill>
              <a:effectLst/>
              <a:latin typeface="Arial" charset="0"/>
              <a:ea typeface="ＭＳ Ｐゴシック" pitchFamily="50" charset="-128"/>
            </a:endParaRPr>
          </a:p>
        </p:txBody>
      </p:sp>
      <p:sp>
        <p:nvSpPr>
          <p:cNvPr id="12" name="角丸四角形 11"/>
          <p:cNvSpPr/>
          <p:nvPr/>
        </p:nvSpPr>
        <p:spPr bwMode="auto">
          <a:xfrm>
            <a:off x="4644007" y="2708920"/>
            <a:ext cx="4499993" cy="3937248"/>
          </a:xfrm>
          <a:prstGeom prst="roundRect">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4400" b="0" i="0" u="none" strike="noStrike" cap="none" normalizeH="0" baseline="0">
              <a:ln>
                <a:noFill/>
              </a:ln>
              <a:solidFill>
                <a:schemeClr val="tx2"/>
              </a:solidFill>
              <a:effectLst/>
              <a:latin typeface="Arial" charset="0"/>
              <a:ea typeface="ＭＳ Ｐゴシック" pitchFamily="50" charset="-128"/>
            </a:endParaRPr>
          </a:p>
        </p:txBody>
      </p:sp>
      <p:cxnSp>
        <p:nvCxnSpPr>
          <p:cNvPr id="17" name="直線コネクタ 16"/>
          <p:cNvCxnSpPr>
            <a:cxnSpLocks/>
          </p:cNvCxnSpPr>
          <p:nvPr/>
        </p:nvCxnSpPr>
        <p:spPr bwMode="auto">
          <a:xfrm>
            <a:off x="6884852" y="1105423"/>
            <a:ext cx="0" cy="1618011"/>
          </a:xfrm>
          <a:prstGeom prst="line">
            <a:avLst/>
          </a:prstGeom>
          <a:noFill/>
          <a:ln w="76200" cap="flat" cmpd="sng" algn="ctr">
            <a:solidFill>
              <a:srgbClr val="FF0000"/>
            </a:solidFill>
            <a:prstDash val="solid"/>
            <a:round/>
            <a:headEnd type="none" w="med" len="med"/>
            <a:tailEnd type="none" w="med" len="med"/>
          </a:ln>
          <a:effectLst/>
        </p:spPr>
      </p:cxnSp>
      <p:cxnSp>
        <p:nvCxnSpPr>
          <p:cNvPr id="19" name="直線矢印コネクタ 18"/>
          <p:cNvCxnSpPr>
            <a:cxnSpLocks/>
            <a:endCxn id="10" idx="6"/>
          </p:cNvCxnSpPr>
          <p:nvPr/>
        </p:nvCxnSpPr>
        <p:spPr bwMode="auto">
          <a:xfrm flipH="1">
            <a:off x="4756318" y="1133903"/>
            <a:ext cx="2137685" cy="10253"/>
          </a:xfrm>
          <a:prstGeom prst="straightConnector1">
            <a:avLst/>
          </a:prstGeom>
          <a:noFill/>
          <a:ln w="76200" cap="flat" cmpd="sng" algn="ctr">
            <a:solidFill>
              <a:srgbClr val="FF0000"/>
            </a:solidFill>
            <a:prstDash val="solid"/>
            <a:round/>
            <a:headEnd type="none" w="med" len="med"/>
            <a:tailEnd type="triangle"/>
          </a:ln>
          <a:effectLst/>
        </p:spPr>
      </p:cxnSp>
      <p:sp>
        <p:nvSpPr>
          <p:cNvPr id="13" name="正方形/長方形 12">
            <a:extLst>
              <a:ext uri="{FF2B5EF4-FFF2-40B4-BE49-F238E27FC236}">
                <a16:creationId xmlns:a16="http://schemas.microsoft.com/office/drawing/2014/main" id="{92E79A55-9621-0747-77CA-C210C69571AE}"/>
              </a:ext>
            </a:extLst>
          </p:cNvPr>
          <p:cNvSpPr/>
          <p:nvPr/>
        </p:nvSpPr>
        <p:spPr bwMode="auto">
          <a:xfrm>
            <a:off x="3995936" y="1052736"/>
            <a:ext cx="216024" cy="23186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4400" b="0" i="0" u="none" strike="noStrike" cap="none" normalizeH="0" baseline="0">
              <a:ln>
                <a:noFill/>
              </a:ln>
              <a:solidFill>
                <a:schemeClr val="tx2"/>
              </a:solidFill>
              <a:effectLst/>
              <a:latin typeface="Arial" charset="0"/>
              <a:ea typeface="ＭＳ Ｐゴシック" pitchFamily="50" charset="-128"/>
            </a:endParaRPr>
          </a:p>
        </p:txBody>
      </p:sp>
      <p:sp>
        <p:nvSpPr>
          <p:cNvPr id="5" name="正方形/長方形 4"/>
          <p:cNvSpPr/>
          <p:nvPr/>
        </p:nvSpPr>
        <p:spPr>
          <a:xfrm>
            <a:off x="3874248" y="720703"/>
            <a:ext cx="596638" cy="769441"/>
          </a:xfrm>
          <a:prstGeom prst="rect">
            <a:avLst/>
          </a:prstGeom>
        </p:spPr>
        <p:txBody>
          <a:bodyPr wrap="none">
            <a:spAutoFit/>
          </a:bodyPr>
          <a:lstStyle/>
          <a:p>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a:t>
            </a:r>
            <a:endParaRPr lang="ja-JP" altLang="en-US" dirty="0"/>
          </a:p>
        </p:txBody>
      </p:sp>
    </p:spTree>
    <p:extLst>
      <p:ext uri="{BB962C8B-B14F-4D97-AF65-F5344CB8AC3E}">
        <p14:creationId xmlns:p14="http://schemas.microsoft.com/office/powerpoint/2010/main" val="1129801645"/>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テキスト&#10;&#10;AI によって生成されたコンテンツは間違っている可能性があります。">
            <a:extLst>
              <a:ext uri="{FF2B5EF4-FFF2-40B4-BE49-F238E27FC236}">
                <a16:creationId xmlns:a16="http://schemas.microsoft.com/office/drawing/2014/main" id="{B23F38E4-911D-A2E0-C735-480F3182CFD0}"/>
              </a:ext>
            </a:extLst>
          </p:cNvPr>
          <p:cNvPicPr>
            <a:picLocks noChangeAspect="1"/>
          </p:cNvPicPr>
          <p:nvPr/>
        </p:nvPicPr>
        <p:blipFill>
          <a:blip r:embed="rId3">
            <a:extLst>
              <a:ext uri="{28A0092B-C50C-407E-A947-70E740481C1C}">
                <a14:useLocalDpi xmlns:a14="http://schemas.microsoft.com/office/drawing/2010/main" val="0"/>
              </a:ext>
            </a:extLst>
          </a:blip>
          <a:srcRect t="7350" b="5988"/>
          <a:stretch/>
        </p:blipFill>
        <p:spPr>
          <a:xfrm>
            <a:off x="125760" y="5289935"/>
            <a:ext cx="8892480" cy="1541916"/>
          </a:xfrm>
          <a:prstGeom prst="rect">
            <a:avLst/>
          </a:prstGeom>
        </p:spPr>
      </p:pic>
      <p:pic>
        <p:nvPicPr>
          <p:cNvPr id="5" name="図 4" descr="テキスト&#10;&#10;AI によって生成されたコンテンツは間違っている可能性があります。">
            <a:extLst>
              <a:ext uri="{FF2B5EF4-FFF2-40B4-BE49-F238E27FC236}">
                <a16:creationId xmlns:a16="http://schemas.microsoft.com/office/drawing/2014/main" id="{0C8A5A47-1F7D-12E3-3629-1AC26E7FA454}"/>
              </a:ext>
            </a:extLst>
          </p:cNvPr>
          <p:cNvPicPr>
            <a:picLocks noChangeAspect="1"/>
          </p:cNvPicPr>
          <p:nvPr/>
        </p:nvPicPr>
        <p:blipFill>
          <a:blip r:embed="rId4">
            <a:extLst>
              <a:ext uri="{28A0092B-C50C-407E-A947-70E740481C1C}">
                <a14:useLocalDpi xmlns:a14="http://schemas.microsoft.com/office/drawing/2010/main" val="0"/>
              </a:ext>
            </a:extLst>
          </a:blip>
          <a:srcRect b="2656"/>
          <a:stretch/>
        </p:blipFill>
        <p:spPr>
          <a:xfrm>
            <a:off x="36512" y="572800"/>
            <a:ext cx="9144000" cy="4674643"/>
          </a:xfrm>
          <a:prstGeom prst="rect">
            <a:avLst/>
          </a:prstGeom>
        </p:spPr>
      </p:pic>
      <p:sp>
        <p:nvSpPr>
          <p:cNvPr id="8" name="正方形/長方形 7">
            <a:extLst>
              <a:ext uri="{FF2B5EF4-FFF2-40B4-BE49-F238E27FC236}">
                <a16:creationId xmlns:a16="http://schemas.microsoft.com/office/drawing/2014/main" id="{200D0E12-98B8-D0D1-4C4A-8CCCF360EBEB}"/>
              </a:ext>
            </a:extLst>
          </p:cNvPr>
          <p:cNvSpPr/>
          <p:nvPr/>
        </p:nvSpPr>
        <p:spPr>
          <a:xfrm>
            <a:off x="0" y="8241"/>
            <a:ext cx="9144000" cy="68445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EC92D54C-B8A3-9773-C376-A342D4E98365}"/>
              </a:ext>
            </a:extLst>
          </p:cNvPr>
          <p:cNvSpPr txBox="1"/>
          <p:nvPr/>
        </p:nvSpPr>
        <p:spPr>
          <a:xfrm>
            <a:off x="0" y="-34253"/>
            <a:ext cx="9144000" cy="769441"/>
          </a:xfrm>
          <a:prstGeom prst="rect">
            <a:avLst/>
          </a:prstGeom>
          <a:noFill/>
        </p:spPr>
        <p:txBody>
          <a:bodyPr wrap="square" rtlCol="0">
            <a:spAutoFit/>
          </a:bodyPr>
          <a:lstStyle/>
          <a:p>
            <a:pPr algn="ctr"/>
            <a:r>
              <a:rPr kumimoji="1" lang="ja-JP" altLang="en-US" b="1" dirty="0">
                <a:solidFill>
                  <a:schemeClr val="bg1"/>
                </a:solidFill>
                <a:latin typeface="Meiryo UI" panose="020B0604030504040204" pitchFamily="50" charset="-128"/>
                <a:ea typeface="Meiryo UI" panose="020B0604030504040204" pitchFamily="50" charset="-128"/>
              </a:rPr>
              <a:t>入</a:t>
            </a:r>
            <a:r>
              <a:rPr kumimoji="1" lang="ja-JP" altLang="en-US" sz="2400" b="1" dirty="0">
                <a:solidFill>
                  <a:schemeClr val="bg1"/>
                </a:solidFill>
                <a:latin typeface="Meiryo UI" panose="020B0604030504040204" pitchFamily="50" charset="-128"/>
                <a:ea typeface="Meiryo UI" panose="020B0604030504040204" pitchFamily="50" charset="-128"/>
              </a:rPr>
              <a:t>学時特別</a:t>
            </a:r>
            <a:r>
              <a:rPr kumimoji="1" lang="ja-JP" altLang="en-US" b="1" dirty="0">
                <a:solidFill>
                  <a:schemeClr val="bg1"/>
                </a:solidFill>
                <a:latin typeface="Meiryo UI" panose="020B0604030504040204" pitchFamily="50" charset="-128"/>
                <a:ea typeface="Meiryo UI" panose="020B0604030504040204" pitchFamily="50" charset="-128"/>
              </a:rPr>
              <a:t>増</a:t>
            </a:r>
            <a:r>
              <a:rPr kumimoji="1" lang="ja-JP" altLang="en-US" sz="2400" b="1" dirty="0">
                <a:solidFill>
                  <a:schemeClr val="bg1"/>
                </a:solidFill>
                <a:latin typeface="Meiryo UI" panose="020B0604030504040204" pitchFamily="50" charset="-128"/>
                <a:ea typeface="Meiryo UI" panose="020B0604030504040204" pitchFamily="50" charset="-128"/>
              </a:rPr>
              <a:t>額貸与奨学金</a:t>
            </a:r>
            <a:r>
              <a:rPr kumimoji="1" lang="en-US" altLang="ja-JP" sz="2800" b="1" dirty="0">
                <a:solidFill>
                  <a:schemeClr val="bg1"/>
                </a:solidFill>
                <a:latin typeface="Meiryo UI" panose="020B0604030504040204" pitchFamily="50" charset="-128"/>
                <a:ea typeface="Meiryo UI" panose="020B0604030504040204" pitchFamily="50" charset="-128"/>
              </a:rPr>
              <a:t>(</a:t>
            </a:r>
            <a:r>
              <a:rPr kumimoji="1" lang="ja-JP" altLang="en-US" sz="2800" b="1" dirty="0">
                <a:solidFill>
                  <a:schemeClr val="bg1"/>
                </a:solidFill>
                <a:latin typeface="Meiryo UI" panose="020B0604030504040204" pitchFamily="50" charset="-128"/>
                <a:ea typeface="Meiryo UI" panose="020B0604030504040204" pitchFamily="50" charset="-128"/>
              </a:rPr>
              <a:t>略</a:t>
            </a:r>
            <a:r>
              <a:rPr kumimoji="1" lang="en-US" altLang="ja-JP" sz="2800" b="1" dirty="0">
                <a:solidFill>
                  <a:schemeClr val="bg1"/>
                </a:solidFill>
                <a:latin typeface="Meiryo UI" panose="020B0604030504040204" pitchFamily="50" charset="-128"/>
                <a:ea typeface="Meiryo UI" panose="020B0604030504040204" pitchFamily="50" charset="-128"/>
              </a:rPr>
              <a:t>:</a:t>
            </a:r>
            <a:r>
              <a:rPr kumimoji="1" lang="ja-JP" altLang="en-US" sz="2800" b="1" dirty="0">
                <a:solidFill>
                  <a:schemeClr val="bg1"/>
                </a:solidFill>
                <a:latin typeface="Meiryo UI" panose="020B0604030504040204" pitchFamily="50" charset="-128"/>
                <a:ea typeface="Meiryo UI" panose="020B0604030504040204" pitchFamily="50" charset="-128"/>
              </a:rPr>
              <a:t>入増</a:t>
            </a:r>
            <a:r>
              <a:rPr kumimoji="1" lang="en-US" altLang="ja-JP" sz="2800" b="1" dirty="0">
                <a:solidFill>
                  <a:schemeClr val="bg1"/>
                </a:solidFill>
                <a:latin typeface="Meiryo UI" panose="020B0604030504040204" pitchFamily="50" charset="-128"/>
                <a:ea typeface="Meiryo UI" panose="020B0604030504040204" pitchFamily="50" charset="-128"/>
              </a:rPr>
              <a:t>)</a:t>
            </a:r>
            <a:r>
              <a:rPr kumimoji="1" lang="ja-JP" altLang="en-US" sz="2400" b="1" dirty="0">
                <a:solidFill>
                  <a:schemeClr val="bg1"/>
                </a:solidFill>
                <a:latin typeface="Meiryo UI" panose="020B0604030504040204" pitchFamily="50" charset="-128"/>
                <a:ea typeface="Meiryo UI" panose="020B0604030504040204" pitchFamily="50" charset="-128"/>
              </a:rPr>
              <a:t>の説明</a:t>
            </a:r>
          </a:p>
        </p:txBody>
      </p:sp>
      <p:cxnSp>
        <p:nvCxnSpPr>
          <p:cNvPr id="11" name="直線コネクタ 10">
            <a:extLst>
              <a:ext uri="{FF2B5EF4-FFF2-40B4-BE49-F238E27FC236}">
                <a16:creationId xmlns:a16="http://schemas.microsoft.com/office/drawing/2014/main" id="{A78D781F-2412-8ED0-DDAF-7EC3FE5430FB}"/>
              </a:ext>
            </a:extLst>
          </p:cNvPr>
          <p:cNvCxnSpPr>
            <a:cxnSpLocks/>
          </p:cNvCxnSpPr>
          <p:nvPr/>
        </p:nvCxnSpPr>
        <p:spPr bwMode="auto">
          <a:xfrm>
            <a:off x="5076056" y="4437112"/>
            <a:ext cx="3600400" cy="0"/>
          </a:xfrm>
          <a:prstGeom prst="line">
            <a:avLst/>
          </a:prstGeom>
          <a:ln w="28575">
            <a:solidFill>
              <a:srgbClr val="FF0000"/>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14" name="直線コネクタ 13">
            <a:extLst>
              <a:ext uri="{FF2B5EF4-FFF2-40B4-BE49-F238E27FC236}">
                <a16:creationId xmlns:a16="http://schemas.microsoft.com/office/drawing/2014/main" id="{36519CFA-229E-988D-4203-2D32419F86FC}"/>
              </a:ext>
            </a:extLst>
          </p:cNvPr>
          <p:cNvCxnSpPr>
            <a:cxnSpLocks/>
          </p:cNvCxnSpPr>
          <p:nvPr/>
        </p:nvCxnSpPr>
        <p:spPr bwMode="auto">
          <a:xfrm>
            <a:off x="755576" y="4653136"/>
            <a:ext cx="864096" cy="0"/>
          </a:xfrm>
          <a:prstGeom prst="line">
            <a:avLst/>
          </a:prstGeom>
          <a:noFill/>
          <a:ln w="28575" cap="flat" cmpd="sng" algn="ctr">
            <a:solidFill>
              <a:srgbClr val="FF0000"/>
            </a:solidFill>
            <a:prstDash val="solid"/>
            <a:round/>
            <a:headEnd type="none" w="med" len="med"/>
            <a:tailEnd type="none" w="med" len="med"/>
          </a:ln>
          <a:effectLst/>
        </p:spPr>
      </p:cxnSp>
      <p:cxnSp>
        <p:nvCxnSpPr>
          <p:cNvPr id="16" name="直線コネクタ 15">
            <a:extLst>
              <a:ext uri="{FF2B5EF4-FFF2-40B4-BE49-F238E27FC236}">
                <a16:creationId xmlns:a16="http://schemas.microsoft.com/office/drawing/2014/main" id="{BB990D8F-70FE-BEC2-AA2C-4A5860319B98}"/>
              </a:ext>
            </a:extLst>
          </p:cNvPr>
          <p:cNvCxnSpPr>
            <a:cxnSpLocks/>
          </p:cNvCxnSpPr>
          <p:nvPr/>
        </p:nvCxnSpPr>
        <p:spPr bwMode="auto">
          <a:xfrm>
            <a:off x="5652120" y="5013176"/>
            <a:ext cx="2664296" cy="0"/>
          </a:xfrm>
          <a:prstGeom prst="line">
            <a:avLst/>
          </a:prstGeom>
          <a:ln w="28575">
            <a:solidFill>
              <a:srgbClr val="0000FF"/>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18" name="直線コネクタ 17">
            <a:extLst>
              <a:ext uri="{FF2B5EF4-FFF2-40B4-BE49-F238E27FC236}">
                <a16:creationId xmlns:a16="http://schemas.microsoft.com/office/drawing/2014/main" id="{366A6D24-7270-2175-7C05-DC3206F09BCA}"/>
              </a:ext>
            </a:extLst>
          </p:cNvPr>
          <p:cNvCxnSpPr>
            <a:cxnSpLocks/>
          </p:cNvCxnSpPr>
          <p:nvPr/>
        </p:nvCxnSpPr>
        <p:spPr bwMode="auto">
          <a:xfrm>
            <a:off x="2555776" y="1844824"/>
            <a:ext cx="3600400" cy="0"/>
          </a:xfrm>
          <a:prstGeom prst="line">
            <a:avLst/>
          </a:prstGeom>
          <a:ln w="28575">
            <a:solidFill>
              <a:srgbClr val="FF0000"/>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19" name="直線コネクタ 18">
            <a:extLst>
              <a:ext uri="{FF2B5EF4-FFF2-40B4-BE49-F238E27FC236}">
                <a16:creationId xmlns:a16="http://schemas.microsoft.com/office/drawing/2014/main" id="{30C4CE8D-BA71-1DD3-0B69-3F16FFCA0217}"/>
              </a:ext>
            </a:extLst>
          </p:cNvPr>
          <p:cNvCxnSpPr>
            <a:cxnSpLocks/>
          </p:cNvCxnSpPr>
          <p:nvPr/>
        </p:nvCxnSpPr>
        <p:spPr bwMode="auto">
          <a:xfrm>
            <a:off x="2555776" y="2420888"/>
            <a:ext cx="3600400" cy="0"/>
          </a:xfrm>
          <a:prstGeom prst="line">
            <a:avLst/>
          </a:prstGeom>
          <a:ln w="28575">
            <a:solidFill>
              <a:srgbClr val="0000FF"/>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20" name="直線コネクタ 19">
            <a:extLst>
              <a:ext uri="{FF2B5EF4-FFF2-40B4-BE49-F238E27FC236}">
                <a16:creationId xmlns:a16="http://schemas.microsoft.com/office/drawing/2014/main" id="{EA36E7B4-228F-82E2-5087-DD3566E4FEB0}"/>
              </a:ext>
            </a:extLst>
          </p:cNvPr>
          <p:cNvCxnSpPr>
            <a:cxnSpLocks/>
          </p:cNvCxnSpPr>
          <p:nvPr/>
        </p:nvCxnSpPr>
        <p:spPr bwMode="auto">
          <a:xfrm>
            <a:off x="2555776" y="2636912"/>
            <a:ext cx="3600400" cy="0"/>
          </a:xfrm>
          <a:prstGeom prst="line">
            <a:avLst/>
          </a:prstGeom>
          <a:ln w="28575">
            <a:solidFill>
              <a:srgbClr val="0000FF"/>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853799660"/>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テキスト, 手紙&#10;&#10;AI によって生成されたコンテンツは間違っている可能性があります。">
            <a:extLst>
              <a:ext uri="{FF2B5EF4-FFF2-40B4-BE49-F238E27FC236}">
                <a16:creationId xmlns:a16="http://schemas.microsoft.com/office/drawing/2014/main" id="{2861594E-9CB6-DD5D-AAF5-12E096055E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111" y="2887087"/>
            <a:ext cx="6258106" cy="3205745"/>
          </a:xfrm>
          <a:prstGeom prst="rect">
            <a:avLst/>
          </a:prstGeom>
        </p:spPr>
      </p:pic>
      <p:pic>
        <p:nvPicPr>
          <p:cNvPr id="5" name="図 4" descr="テキスト&#10;&#10;AI によって生成されたコンテンツは間違っている可能性があります。">
            <a:extLst>
              <a:ext uri="{FF2B5EF4-FFF2-40B4-BE49-F238E27FC236}">
                <a16:creationId xmlns:a16="http://schemas.microsoft.com/office/drawing/2014/main" id="{6C83B875-5F44-5D6C-AE6C-12DE23B563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5742" y="979426"/>
            <a:ext cx="1641341" cy="2436909"/>
          </a:xfrm>
          <a:prstGeom prst="rect">
            <a:avLst/>
          </a:prstGeom>
        </p:spPr>
      </p:pic>
      <p:cxnSp>
        <p:nvCxnSpPr>
          <p:cNvPr id="7" name="カギ線コネクタ 6"/>
          <p:cNvCxnSpPr/>
          <p:nvPr/>
        </p:nvCxnSpPr>
        <p:spPr>
          <a:xfrm rot="16200000" flipH="1">
            <a:off x="394418" y="3109762"/>
            <a:ext cx="927431" cy="853045"/>
          </a:xfrm>
          <a:prstGeom prst="bentConnector3">
            <a:avLst>
              <a:gd name="adj1" fmla="val 102036"/>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1214311" y="3429000"/>
            <a:ext cx="419505" cy="769441"/>
          </a:xfrm>
          <a:prstGeom prst="rect">
            <a:avLst/>
          </a:prstGeom>
          <a:noFill/>
          <a:ln>
            <a:noFill/>
          </a:ln>
        </p:spPr>
        <p:txBody>
          <a:bodyPr wrap="square">
            <a:spAutoFit/>
          </a:bodyPr>
          <a:lstStyle/>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p>
        </p:txBody>
      </p:sp>
      <p:sp>
        <p:nvSpPr>
          <p:cNvPr id="10" name="テキスト ボックス 9"/>
          <p:cNvSpPr txBox="1"/>
          <p:nvPr/>
        </p:nvSpPr>
        <p:spPr>
          <a:xfrm>
            <a:off x="107504" y="993198"/>
            <a:ext cx="5256583" cy="646331"/>
          </a:xfrm>
          <a:prstGeom prst="rect">
            <a:avLst/>
          </a:prstGeom>
          <a:noFill/>
        </p:spPr>
        <p:txBody>
          <a:bodyPr wrap="square" rtlCol="0">
            <a:spAutoFit/>
          </a:bodyPr>
          <a:lstStyle/>
          <a:p>
            <a:r>
              <a:rPr lang="ja-JP" altLang="en-US" sz="3200" b="1" dirty="0">
                <a:solidFill>
                  <a:schemeClr val="tx1"/>
                </a:solidFill>
                <a:latin typeface="Meiryo UI" panose="020B0604030504040204" pitchFamily="50" charset="-128"/>
                <a:ea typeface="Meiryo UI" panose="020B0604030504040204" pitchFamily="50" charset="-128"/>
              </a:rPr>
              <a:t>■</a:t>
            </a:r>
            <a:r>
              <a:rPr lang="ja-JP" altLang="en-US" sz="3600" b="1" dirty="0">
                <a:solidFill>
                  <a:schemeClr val="tx1"/>
                </a:solidFill>
                <a:latin typeface="Meiryo UI" panose="020B0604030504040204" pitchFamily="50" charset="-128"/>
                <a:ea typeface="Meiryo UI" panose="020B0604030504040204" pitchFamily="50" charset="-128"/>
              </a:rPr>
              <a:t>すでに申込している場合</a:t>
            </a:r>
            <a:endParaRPr kumimoji="1" lang="ja-JP" altLang="en-US" sz="2400"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362985" y="1625101"/>
            <a:ext cx="7017327" cy="707886"/>
          </a:xfrm>
          <a:prstGeom prst="rect">
            <a:avLst/>
          </a:prstGeom>
        </p:spPr>
        <p:txBody>
          <a:bodyPr wrap="square">
            <a:spAutoFit/>
          </a:bodyPr>
          <a:lstStyle/>
          <a:p>
            <a:r>
              <a:rPr lang="ja-JP" altLang="en-US" sz="2000" dirty="0">
                <a:solidFill>
                  <a:schemeClr val="tx1"/>
                </a:solidFill>
                <a:latin typeface="Meiryo UI" panose="020B0604030504040204" pitchFamily="50" charset="-128"/>
                <a:ea typeface="Meiryo UI" panose="020B0604030504040204" pitchFamily="50" charset="-128"/>
              </a:rPr>
              <a:t>奨学金窓口に</a:t>
            </a:r>
            <a:r>
              <a:rPr lang="en-US" altLang="ja-JP" sz="2000" dirty="0">
                <a:solidFill>
                  <a:schemeClr val="tx1"/>
                </a:solidFill>
                <a:latin typeface="Meiryo UI" panose="020B0604030504040204" pitchFamily="50" charset="-128"/>
                <a:ea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rPr>
              <a:t>決定通知・提出用</a:t>
            </a:r>
            <a:r>
              <a:rPr lang="en-US" altLang="ja-JP" sz="2000" dirty="0">
                <a:solidFill>
                  <a:schemeClr val="tx1"/>
                </a:solidFill>
                <a:latin typeface="Meiryo UI" panose="020B0604030504040204" pitchFamily="50" charset="-128"/>
                <a:ea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rPr>
              <a:t>を提出してください。進学届の入力に必要な識別番号</a:t>
            </a:r>
            <a:r>
              <a:rPr lang="en-US" altLang="ja-JP" sz="2000" dirty="0">
                <a:solidFill>
                  <a:schemeClr val="tx1"/>
                </a:solidFill>
                <a:latin typeface="Meiryo UI" panose="020B0604030504040204" pitchFamily="50" charset="-128"/>
                <a:ea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rPr>
              <a:t>学校</a:t>
            </a:r>
            <a:r>
              <a:rPr lang="en-US" altLang="ja-JP" sz="2000" dirty="0">
                <a:solidFill>
                  <a:schemeClr val="tx1"/>
                </a:solidFill>
                <a:latin typeface="Meiryo UI" panose="020B0604030504040204" pitchFamily="50" charset="-128"/>
                <a:ea typeface="Meiryo UI" panose="020B0604030504040204" pitchFamily="50" charset="-128"/>
              </a:rPr>
              <a:t>ID</a:t>
            </a:r>
            <a:r>
              <a:rPr lang="ja-JP" altLang="en-US" sz="2000" dirty="0">
                <a:solidFill>
                  <a:schemeClr val="tx1"/>
                </a:solidFill>
                <a:latin typeface="Meiryo UI" panose="020B0604030504040204" pitchFamily="50" charset="-128"/>
                <a:ea typeface="Meiryo UI" panose="020B0604030504040204" pitchFamily="50" charset="-128"/>
              </a:rPr>
              <a:t>・パスワード</a:t>
            </a:r>
            <a:r>
              <a:rPr lang="en-US" altLang="ja-JP" sz="2000" dirty="0">
                <a:solidFill>
                  <a:schemeClr val="tx1"/>
                </a:solidFill>
                <a:latin typeface="Meiryo UI" panose="020B0604030504040204" pitchFamily="50" charset="-128"/>
                <a:ea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rPr>
              <a:t>をお渡しします。</a:t>
            </a:r>
          </a:p>
        </p:txBody>
      </p:sp>
      <p:sp>
        <p:nvSpPr>
          <p:cNvPr id="3" name="正方形/長方形 2"/>
          <p:cNvSpPr/>
          <p:nvPr/>
        </p:nvSpPr>
        <p:spPr>
          <a:xfrm>
            <a:off x="33773" y="2347380"/>
            <a:ext cx="1207603" cy="830997"/>
          </a:xfrm>
          <a:prstGeom prst="rect">
            <a:avLst/>
          </a:prstGeom>
        </p:spPr>
        <p:txBody>
          <a:bodyPr wrap="square">
            <a:spAutoFit/>
          </a:bodyPr>
          <a:lstStyle/>
          <a:p>
            <a:r>
              <a:rPr lang="ja-JP" altLang="en-US" sz="4800" b="1" dirty="0">
                <a:solidFill>
                  <a:srgbClr val="FF0000"/>
                </a:solidFill>
                <a:latin typeface="Meiryo UI" panose="020B0604030504040204" pitchFamily="50" charset="-128"/>
                <a:ea typeface="Meiryo UI" panose="020B0604030504040204" pitchFamily="50" charset="-128"/>
              </a:rPr>
              <a:t>ココ</a:t>
            </a:r>
            <a:endParaRPr lang="ja-JP" altLang="en-US" sz="4800" dirty="0">
              <a:solidFill>
                <a:srgbClr val="FF0000"/>
              </a:solidFill>
            </a:endParaRPr>
          </a:p>
        </p:txBody>
      </p:sp>
      <p:sp>
        <p:nvSpPr>
          <p:cNvPr id="18" name="正方形/長方形 17"/>
          <p:cNvSpPr/>
          <p:nvPr/>
        </p:nvSpPr>
        <p:spPr>
          <a:xfrm>
            <a:off x="5414734" y="2371771"/>
            <a:ext cx="1805302" cy="584775"/>
          </a:xfrm>
          <a:prstGeom prst="rect">
            <a:avLst/>
          </a:prstGeom>
        </p:spPr>
        <p:txBody>
          <a:bodyPr wrap="none">
            <a:spAutoFit/>
          </a:bodyPr>
          <a:lstStyle/>
          <a:p>
            <a:r>
              <a:rPr lang="ja-JP" altLang="en-US" sz="1600" b="1" dirty="0">
                <a:solidFill>
                  <a:schemeClr val="tx1"/>
                </a:solidFill>
                <a:latin typeface="Meiryo UI" panose="020B0604030504040204" pitchFamily="50" charset="-128"/>
                <a:ea typeface="Meiryo UI" panose="020B0604030504040204" pitchFamily="50" charset="-128"/>
              </a:rPr>
              <a:t>決定通知</a:t>
            </a:r>
            <a:r>
              <a:rPr lang="en-US" altLang="ja-JP" sz="1600" b="1" dirty="0">
                <a:solidFill>
                  <a:schemeClr val="tx1"/>
                </a:solidFill>
                <a:latin typeface="Meiryo UI" panose="020B0604030504040204" pitchFamily="50" charset="-128"/>
                <a:ea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rPr>
              <a:t>裏面</a:t>
            </a:r>
            <a:r>
              <a:rPr lang="en-US" altLang="ja-JP" sz="1600" b="1" dirty="0">
                <a:solidFill>
                  <a:schemeClr val="tx1"/>
                </a:solidFill>
                <a:latin typeface="Meiryo UI" panose="020B0604030504040204" pitchFamily="50" charset="-128"/>
                <a:ea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rPr>
              <a:t>の</a:t>
            </a:r>
            <a:endParaRPr lang="en-US" altLang="ja-JP" sz="1600" b="1" dirty="0">
              <a:solidFill>
                <a:schemeClr val="tx1"/>
              </a:solidFill>
              <a:latin typeface="Meiryo UI" panose="020B0604030504040204" pitchFamily="50" charset="-128"/>
              <a:ea typeface="Meiryo UI" panose="020B0604030504040204" pitchFamily="50" charset="-128"/>
            </a:endParaRPr>
          </a:p>
          <a:p>
            <a:r>
              <a:rPr lang="ja-JP" altLang="en-US" sz="1600" b="1" dirty="0">
                <a:solidFill>
                  <a:schemeClr val="tx1"/>
                </a:solidFill>
                <a:latin typeface="Meiryo UI" panose="020B0604030504040204" pitchFamily="50" charset="-128"/>
                <a:ea typeface="Meiryo UI" panose="020B0604030504040204" pitchFamily="50" charset="-128"/>
              </a:rPr>
              <a:t>このあたり</a:t>
            </a:r>
            <a:endParaRPr lang="ja-JP" altLang="en-US" sz="1600" b="1" dirty="0"/>
          </a:p>
        </p:txBody>
      </p:sp>
      <p:sp>
        <p:nvSpPr>
          <p:cNvPr id="14" name="正方形/長方形 13"/>
          <p:cNvSpPr/>
          <p:nvPr/>
        </p:nvSpPr>
        <p:spPr>
          <a:xfrm>
            <a:off x="0" y="8241"/>
            <a:ext cx="9144000" cy="93610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259854" y="18563"/>
            <a:ext cx="8884146" cy="923330"/>
          </a:xfrm>
          <a:prstGeom prst="rect">
            <a:avLst/>
          </a:prstGeom>
          <a:noFill/>
        </p:spPr>
        <p:txBody>
          <a:bodyPr wrap="square" rtlCol="0">
            <a:spAutoFit/>
          </a:bodyPr>
          <a:lstStyle/>
          <a:p>
            <a:r>
              <a:rPr kumimoji="1" lang="ja-JP" altLang="en-US" sz="5400" b="1" dirty="0">
                <a:solidFill>
                  <a:schemeClr val="bg1"/>
                </a:solidFill>
                <a:latin typeface="Meiryo UI" panose="020B0604030504040204" pitchFamily="50" charset="-128"/>
                <a:ea typeface="Meiryo UI" panose="020B0604030504040204" pitchFamily="50" charset="-128"/>
              </a:rPr>
              <a:t>入</a:t>
            </a:r>
            <a:r>
              <a:rPr kumimoji="1" lang="ja-JP" altLang="en-US" sz="3200" b="1" dirty="0">
                <a:solidFill>
                  <a:schemeClr val="bg1"/>
                </a:solidFill>
                <a:latin typeface="Meiryo UI" panose="020B0604030504040204" pitchFamily="50" charset="-128"/>
                <a:ea typeface="Meiryo UI" panose="020B0604030504040204" pitchFamily="50" charset="-128"/>
              </a:rPr>
              <a:t>学時特別</a:t>
            </a:r>
            <a:r>
              <a:rPr kumimoji="1" lang="ja-JP" altLang="en-US" sz="5400" b="1" dirty="0">
                <a:solidFill>
                  <a:schemeClr val="bg1"/>
                </a:solidFill>
                <a:latin typeface="Meiryo UI" panose="020B0604030504040204" pitchFamily="50" charset="-128"/>
                <a:ea typeface="Meiryo UI" panose="020B0604030504040204" pitchFamily="50" charset="-128"/>
              </a:rPr>
              <a:t>増</a:t>
            </a:r>
            <a:r>
              <a:rPr kumimoji="1" lang="ja-JP" altLang="en-US" sz="3200" b="1" dirty="0">
                <a:solidFill>
                  <a:schemeClr val="bg1"/>
                </a:solidFill>
                <a:latin typeface="Meiryo UI" panose="020B0604030504040204" pitchFamily="50" charset="-128"/>
                <a:ea typeface="Meiryo UI" panose="020B0604030504040204" pitchFamily="50" charset="-128"/>
              </a:rPr>
              <a:t>額貸与奨学金</a:t>
            </a:r>
            <a:r>
              <a:rPr kumimoji="1" lang="en-US" altLang="ja-JP" sz="3600" b="1" dirty="0">
                <a:solidFill>
                  <a:schemeClr val="bg1"/>
                </a:solidFill>
                <a:latin typeface="Meiryo UI" panose="020B0604030504040204" pitchFamily="50" charset="-128"/>
                <a:ea typeface="Meiryo UI" panose="020B0604030504040204" pitchFamily="50" charset="-128"/>
              </a:rPr>
              <a:t>(</a:t>
            </a:r>
            <a:r>
              <a:rPr kumimoji="1" lang="ja-JP" altLang="en-US" sz="3600" b="1" dirty="0">
                <a:solidFill>
                  <a:schemeClr val="bg1"/>
                </a:solidFill>
                <a:latin typeface="Meiryo UI" panose="020B0604030504040204" pitchFamily="50" charset="-128"/>
                <a:ea typeface="Meiryo UI" panose="020B0604030504040204" pitchFamily="50" charset="-128"/>
              </a:rPr>
              <a:t>略</a:t>
            </a:r>
            <a:r>
              <a:rPr kumimoji="1" lang="en-US" altLang="ja-JP" sz="3600" b="1" dirty="0">
                <a:solidFill>
                  <a:schemeClr val="bg1"/>
                </a:solidFill>
                <a:latin typeface="Meiryo UI" panose="020B0604030504040204" pitchFamily="50" charset="-128"/>
                <a:ea typeface="Meiryo UI" panose="020B0604030504040204" pitchFamily="50" charset="-128"/>
              </a:rPr>
              <a:t>:</a:t>
            </a:r>
            <a:r>
              <a:rPr kumimoji="1" lang="ja-JP" altLang="en-US" sz="3600" b="1" dirty="0">
                <a:solidFill>
                  <a:schemeClr val="bg1"/>
                </a:solidFill>
                <a:latin typeface="Meiryo UI" panose="020B0604030504040204" pitchFamily="50" charset="-128"/>
                <a:ea typeface="Meiryo UI" panose="020B0604030504040204" pitchFamily="50" charset="-128"/>
              </a:rPr>
              <a:t>入増</a:t>
            </a:r>
            <a:r>
              <a:rPr kumimoji="1" lang="en-US" altLang="ja-JP" sz="3600" b="1" dirty="0">
                <a:solidFill>
                  <a:schemeClr val="bg1"/>
                </a:solidFill>
                <a:latin typeface="Meiryo UI" panose="020B0604030504040204" pitchFamily="50" charset="-128"/>
                <a:ea typeface="Meiryo UI" panose="020B0604030504040204" pitchFamily="50" charset="-128"/>
              </a:rPr>
              <a:t>)</a:t>
            </a:r>
            <a:r>
              <a:rPr kumimoji="1" lang="ja-JP" altLang="en-US" sz="3200" b="1" dirty="0">
                <a:solidFill>
                  <a:schemeClr val="bg1"/>
                </a:solidFill>
                <a:latin typeface="Meiryo UI" panose="020B0604030504040204" pitchFamily="50" charset="-128"/>
                <a:ea typeface="Meiryo UI" panose="020B0604030504040204" pitchFamily="50" charset="-128"/>
              </a:rPr>
              <a:t>の説明</a:t>
            </a:r>
          </a:p>
        </p:txBody>
      </p:sp>
      <p:sp>
        <p:nvSpPr>
          <p:cNvPr id="16" name="正方形/長方形 15"/>
          <p:cNvSpPr/>
          <p:nvPr/>
        </p:nvSpPr>
        <p:spPr>
          <a:xfrm>
            <a:off x="7486333" y="2348880"/>
            <a:ext cx="1440161" cy="6593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p:cNvPicPr>
            <a:picLocks noChangeAspect="1"/>
          </p:cNvPicPr>
          <p:nvPr/>
        </p:nvPicPr>
        <p:blipFill>
          <a:blip r:embed="rId5">
            <a:clrChange>
              <a:clrFrom>
                <a:srgbClr val="FFFFFF"/>
              </a:clrFrom>
              <a:clrTo>
                <a:srgbClr val="FFFFFF">
                  <a:alpha val="0"/>
                </a:srgbClr>
              </a:clrTo>
            </a:clrChange>
          </a:blip>
          <a:stretch>
            <a:fillRect/>
          </a:stretch>
        </p:blipFill>
        <p:spPr>
          <a:xfrm rot="11410221">
            <a:off x="6117444" y="2421962"/>
            <a:ext cx="1763812" cy="1353417"/>
          </a:xfrm>
          <a:prstGeom prst="rect">
            <a:avLst/>
          </a:prstGeom>
        </p:spPr>
      </p:pic>
      <p:pic>
        <p:nvPicPr>
          <p:cNvPr id="15" name="図 14">
            <a:extLst>
              <a:ext uri="{FF2B5EF4-FFF2-40B4-BE49-F238E27FC236}">
                <a16:creationId xmlns:a16="http://schemas.microsoft.com/office/drawing/2014/main" id="{EDBF1B0C-610A-17A9-0CC5-F1DC696B2077}"/>
              </a:ext>
            </a:extLst>
          </p:cNvPr>
          <p:cNvPicPr>
            <a:picLocks noChangeAspect="1"/>
          </p:cNvPicPr>
          <p:nvPr/>
        </p:nvPicPr>
        <p:blipFill>
          <a:blip r:embed="rId5">
            <a:clrChange>
              <a:clrFrom>
                <a:srgbClr val="FFFFFF"/>
              </a:clrFrom>
              <a:clrTo>
                <a:srgbClr val="FFFFFF">
                  <a:alpha val="0"/>
                </a:srgbClr>
              </a:clrTo>
            </a:clrChange>
          </a:blip>
          <a:stretch>
            <a:fillRect/>
          </a:stretch>
        </p:blipFill>
        <p:spPr>
          <a:xfrm rot="12600586">
            <a:off x="5873760" y="4355854"/>
            <a:ext cx="1545788" cy="1186122"/>
          </a:xfrm>
          <a:prstGeom prst="rect">
            <a:avLst/>
          </a:prstGeom>
        </p:spPr>
      </p:pic>
      <p:sp>
        <p:nvSpPr>
          <p:cNvPr id="21" name="テキスト ボックス 20">
            <a:extLst>
              <a:ext uri="{FF2B5EF4-FFF2-40B4-BE49-F238E27FC236}">
                <a16:creationId xmlns:a16="http://schemas.microsoft.com/office/drawing/2014/main" id="{FAC95BEC-9C24-1511-70BE-CD1243E7AA62}"/>
              </a:ext>
            </a:extLst>
          </p:cNvPr>
          <p:cNvSpPr txBox="1"/>
          <p:nvPr/>
        </p:nvSpPr>
        <p:spPr>
          <a:xfrm>
            <a:off x="7255574" y="4025057"/>
            <a:ext cx="1923964" cy="1754326"/>
          </a:xfrm>
          <a:prstGeom prst="rect">
            <a:avLst/>
          </a:prstGeom>
          <a:noFill/>
        </p:spPr>
        <p:txBody>
          <a:bodyPr wrap="square" rtlCol="0">
            <a:spAutoFit/>
          </a:bodyPr>
          <a:lstStyle/>
          <a:p>
            <a:r>
              <a:rPr kumimoji="1" lang="ja-JP" altLang="en-US" sz="1800" b="1" dirty="0">
                <a:solidFill>
                  <a:srgbClr val="FF0000"/>
                </a:solidFill>
              </a:rPr>
              <a:t>日付の確認は　自宅に届いた結果通知文か親御さんに確認してください（学校では分かりません）</a:t>
            </a:r>
          </a:p>
        </p:txBody>
      </p:sp>
      <p:sp>
        <p:nvSpPr>
          <p:cNvPr id="2" name="テキスト ボックス 1">
            <a:extLst>
              <a:ext uri="{FF2B5EF4-FFF2-40B4-BE49-F238E27FC236}">
                <a16:creationId xmlns:a16="http://schemas.microsoft.com/office/drawing/2014/main" id="{31EB1B6F-67C2-36C4-CDC4-E47B0B93554A}"/>
              </a:ext>
            </a:extLst>
          </p:cNvPr>
          <p:cNvSpPr txBox="1"/>
          <p:nvPr/>
        </p:nvSpPr>
        <p:spPr>
          <a:xfrm>
            <a:off x="55046" y="5958077"/>
            <a:ext cx="9088954" cy="830997"/>
          </a:xfrm>
          <a:prstGeom prst="rect">
            <a:avLst/>
          </a:prstGeom>
          <a:solidFill>
            <a:srgbClr val="FFFF00"/>
          </a:solidFill>
          <a:ln>
            <a:solidFill>
              <a:srgbClr val="003300"/>
            </a:solidFill>
          </a:ln>
        </p:spPr>
        <p:txBody>
          <a:bodyPr wrap="square" rtlCol="0">
            <a:spAutoFit/>
          </a:bodyPr>
          <a:lstStyle/>
          <a:p>
            <a:pPr algn="ctr"/>
            <a:r>
              <a:rPr kumimoji="1" lang="ja-JP" altLang="en-US" sz="2400" b="1" dirty="0">
                <a:solidFill>
                  <a:srgbClr val="FF0000"/>
                </a:solidFill>
              </a:rPr>
              <a:t>虚偽の日付を記入して申請した場合、</a:t>
            </a:r>
            <a:endParaRPr kumimoji="1" lang="en-US" altLang="ja-JP" sz="2400" b="1" dirty="0">
              <a:solidFill>
                <a:srgbClr val="FF0000"/>
              </a:solidFill>
            </a:endParaRPr>
          </a:p>
          <a:p>
            <a:pPr algn="ctr"/>
            <a:r>
              <a:rPr kumimoji="1" lang="ja-JP" altLang="en-US" sz="2400" b="1" dirty="0">
                <a:solidFill>
                  <a:srgbClr val="FF0000"/>
                </a:solidFill>
              </a:rPr>
              <a:t>採用候補者としての資格を取り消されます。</a:t>
            </a:r>
          </a:p>
        </p:txBody>
      </p:sp>
    </p:spTree>
    <p:extLst>
      <p:ext uri="{BB962C8B-B14F-4D97-AF65-F5344CB8AC3E}">
        <p14:creationId xmlns:p14="http://schemas.microsoft.com/office/powerpoint/2010/main" val="2159589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0" y="8241"/>
            <a:ext cx="9144000" cy="93610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259854" y="18563"/>
            <a:ext cx="8884146" cy="923330"/>
          </a:xfrm>
          <a:prstGeom prst="rect">
            <a:avLst/>
          </a:prstGeom>
          <a:noFill/>
        </p:spPr>
        <p:txBody>
          <a:bodyPr wrap="square" rtlCol="0">
            <a:spAutoFit/>
          </a:bodyPr>
          <a:lstStyle/>
          <a:p>
            <a:r>
              <a:rPr kumimoji="1" lang="ja-JP" altLang="en-US" sz="5400" b="1" dirty="0">
                <a:solidFill>
                  <a:schemeClr val="bg1"/>
                </a:solidFill>
                <a:latin typeface="Meiryo UI" panose="020B0604030504040204" pitchFamily="50" charset="-128"/>
                <a:ea typeface="Meiryo UI" panose="020B0604030504040204" pitchFamily="50" charset="-128"/>
              </a:rPr>
              <a:t>入</a:t>
            </a:r>
            <a:r>
              <a:rPr kumimoji="1" lang="ja-JP" altLang="en-US" sz="3200" b="1" dirty="0">
                <a:solidFill>
                  <a:schemeClr val="bg1"/>
                </a:solidFill>
                <a:latin typeface="Meiryo UI" panose="020B0604030504040204" pitchFamily="50" charset="-128"/>
                <a:ea typeface="Meiryo UI" panose="020B0604030504040204" pitchFamily="50" charset="-128"/>
              </a:rPr>
              <a:t>学時特別</a:t>
            </a:r>
            <a:r>
              <a:rPr kumimoji="1" lang="ja-JP" altLang="en-US" sz="5400" b="1" dirty="0">
                <a:solidFill>
                  <a:schemeClr val="bg1"/>
                </a:solidFill>
                <a:latin typeface="Meiryo UI" panose="020B0604030504040204" pitchFamily="50" charset="-128"/>
                <a:ea typeface="Meiryo UI" panose="020B0604030504040204" pitchFamily="50" charset="-128"/>
              </a:rPr>
              <a:t>増</a:t>
            </a:r>
            <a:r>
              <a:rPr kumimoji="1" lang="ja-JP" altLang="en-US" sz="3200" b="1" dirty="0">
                <a:solidFill>
                  <a:schemeClr val="bg1"/>
                </a:solidFill>
                <a:latin typeface="Meiryo UI" panose="020B0604030504040204" pitchFamily="50" charset="-128"/>
                <a:ea typeface="Meiryo UI" panose="020B0604030504040204" pitchFamily="50" charset="-128"/>
              </a:rPr>
              <a:t>額貸与奨学金</a:t>
            </a:r>
            <a:r>
              <a:rPr kumimoji="1" lang="en-US" altLang="ja-JP" sz="3600" b="1" dirty="0">
                <a:solidFill>
                  <a:schemeClr val="bg1"/>
                </a:solidFill>
                <a:latin typeface="Meiryo UI" panose="020B0604030504040204" pitchFamily="50" charset="-128"/>
                <a:ea typeface="Meiryo UI" panose="020B0604030504040204" pitchFamily="50" charset="-128"/>
              </a:rPr>
              <a:t>(</a:t>
            </a:r>
            <a:r>
              <a:rPr kumimoji="1" lang="ja-JP" altLang="en-US" sz="3600" b="1" dirty="0">
                <a:solidFill>
                  <a:schemeClr val="bg1"/>
                </a:solidFill>
                <a:latin typeface="Meiryo UI" panose="020B0604030504040204" pitchFamily="50" charset="-128"/>
                <a:ea typeface="Meiryo UI" panose="020B0604030504040204" pitchFamily="50" charset="-128"/>
              </a:rPr>
              <a:t>略</a:t>
            </a:r>
            <a:r>
              <a:rPr kumimoji="1" lang="en-US" altLang="ja-JP" sz="3600" b="1" dirty="0">
                <a:solidFill>
                  <a:schemeClr val="bg1"/>
                </a:solidFill>
                <a:latin typeface="Meiryo UI" panose="020B0604030504040204" pitchFamily="50" charset="-128"/>
                <a:ea typeface="Meiryo UI" panose="020B0604030504040204" pitchFamily="50" charset="-128"/>
              </a:rPr>
              <a:t>:</a:t>
            </a:r>
            <a:r>
              <a:rPr kumimoji="1" lang="ja-JP" altLang="en-US" sz="3600" b="1" dirty="0">
                <a:solidFill>
                  <a:schemeClr val="bg1"/>
                </a:solidFill>
                <a:latin typeface="Meiryo UI" panose="020B0604030504040204" pitchFamily="50" charset="-128"/>
                <a:ea typeface="Meiryo UI" panose="020B0604030504040204" pitchFamily="50" charset="-128"/>
              </a:rPr>
              <a:t>入増</a:t>
            </a:r>
            <a:r>
              <a:rPr kumimoji="1" lang="en-US" altLang="ja-JP" sz="3600" b="1" dirty="0">
                <a:solidFill>
                  <a:schemeClr val="bg1"/>
                </a:solidFill>
                <a:latin typeface="Meiryo UI" panose="020B0604030504040204" pitchFamily="50" charset="-128"/>
                <a:ea typeface="Meiryo UI" panose="020B0604030504040204" pitchFamily="50" charset="-128"/>
              </a:rPr>
              <a:t>)</a:t>
            </a:r>
            <a:r>
              <a:rPr kumimoji="1" lang="ja-JP" altLang="en-US" sz="3200" b="1" dirty="0">
                <a:solidFill>
                  <a:schemeClr val="bg1"/>
                </a:solidFill>
                <a:latin typeface="Meiryo UI" panose="020B0604030504040204" pitchFamily="50" charset="-128"/>
                <a:ea typeface="Meiryo UI" panose="020B0604030504040204" pitchFamily="50" charset="-128"/>
              </a:rPr>
              <a:t>の説明</a:t>
            </a:r>
          </a:p>
        </p:txBody>
      </p:sp>
      <p:pic>
        <p:nvPicPr>
          <p:cNvPr id="9" name="図 8"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B10FD652-46A1-9129-80DA-6EF7106E9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1351960"/>
            <a:ext cx="8496300" cy="2524125"/>
          </a:xfrm>
          <a:prstGeom prst="rect">
            <a:avLst/>
          </a:prstGeom>
        </p:spPr>
      </p:pic>
      <p:cxnSp>
        <p:nvCxnSpPr>
          <p:cNvPr id="11" name="直線矢印コネクタ 10">
            <a:extLst>
              <a:ext uri="{FF2B5EF4-FFF2-40B4-BE49-F238E27FC236}">
                <a16:creationId xmlns:a16="http://schemas.microsoft.com/office/drawing/2014/main" id="{6588FC5F-AE90-2EEF-E672-7526D2B0739D}"/>
              </a:ext>
            </a:extLst>
          </p:cNvPr>
          <p:cNvCxnSpPr>
            <a:cxnSpLocks/>
          </p:cNvCxnSpPr>
          <p:nvPr/>
        </p:nvCxnSpPr>
        <p:spPr>
          <a:xfrm>
            <a:off x="1547664" y="2100037"/>
            <a:ext cx="86409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A92A57DC-D33A-87F0-83E0-4EBE43575FBE}"/>
              </a:ext>
            </a:extLst>
          </p:cNvPr>
          <p:cNvCxnSpPr>
            <a:cxnSpLocks/>
          </p:cNvCxnSpPr>
          <p:nvPr/>
        </p:nvCxnSpPr>
        <p:spPr>
          <a:xfrm>
            <a:off x="1547664" y="2100037"/>
            <a:ext cx="0" cy="101230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AB0A06A4-43E7-A13A-5FCD-5A2E3A907C03}"/>
              </a:ext>
            </a:extLst>
          </p:cNvPr>
          <p:cNvCxnSpPr/>
          <p:nvPr/>
        </p:nvCxnSpPr>
        <p:spPr>
          <a:xfrm>
            <a:off x="1547664" y="3112341"/>
            <a:ext cx="86409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A3F810F2-7AF9-5C12-AE02-F1E4E6D0598A}"/>
              </a:ext>
            </a:extLst>
          </p:cNvPr>
          <p:cNvSpPr txBox="1"/>
          <p:nvPr/>
        </p:nvSpPr>
        <p:spPr>
          <a:xfrm>
            <a:off x="259854" y="2516532"/>
            <a:ext cx="1461457" cy="307777"/>
          </a:xfrm>
          <a:prstGeom prst="rect">
            <a:avLst/>
          </a:prstGeom>
          <a:noFill/>
        </p:spPr>
        <p:txBody>
          <a:bodyPr wrap="square" rtlCol="0">
            <a:spAutoFit/>
          </a:bodyPr>
          <a:lstStyle/>
          <a:p>
            <a:r>
              <a:rPr kumimoji="1" lang="ja-JP" altLang="en-US" sz="1400" b="1" dirty="0">
                <a:solidFill>
                  <a:srgbClr val="FF0000"/>
                </a:solidFill>
                <a:latin typeface="メイリオ" panose="020B0604030504040204" pitchFamily="50" charset="-128"/>
                <a:ea typeface="メイリオ" panose="020B0604030504040204" pitchFamily="50" charset="-128"/>
              </a:rPr>
              <a:t>どちらかに☑</a:t>
            </a:r>
          </a:p>
        </p:txBody>
      </p:sp>
      <p:pic>
        <p:nvPicPr>
          <p:cNvPr id="32" name="図 31"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EDEA615B-6A67-F557-ED4E-F35C106092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854" y="3777325"/>
            <a:ext cx="8560296" cy="1852386"/>
          </a:xfrm>
          <a:prstGeom prst="rect">
            <a:avLst/>
          </a:prstGeom>
        </p:spPr>
      </p:pic>
      <p:sp>
        <p:nvSpPr>
          <p:cNvPr id="33" name="テキスト ボックス 32">
            <a:extLst>
              <a:ext uri="{FF2B5EF4-FFF2-40B4-BE49-F238E27FC236}">
                <a16:creationId xmlns:a16="http://schemas.microsoft.com/office/drawing/2014/main" id="{791350BA-1E08-A5E6-043E-D49156EF1E86}"/>
              </a:ext>
            </a:extLst>
          </p:cNvPr>
          <p:cNvSpPr txBox="1"/>
          <p:nvPr/>
        </p:nvSpPr>
        <p:spPr>
          <a:xfrm>
            <a:off x="421779" y="5657156"/>
            <a:ext cx="8560296" cy="584775"/>
          </a:xfrm>
          <a:prstGeom prst="rect">
            <a:avLst/>
          </a:prstGeom>
          <a:noFill/>
        </p:spPr>
        <p:txBody>
          <a:bodyPr wrap="square" rtlCol="0">
            <a:spAutoFit/>
          </a:bodyPr>
          <a:lstStyle/>
          <a:p>
            <a:r>
              <a:rPr kumimoji="1" lang="ja-JP" altLang="en-US" sz="1600" dirty="0">
                <a:solidFill>
                  <a:schemeClr val="tx1"/>
                </a:solidFill>
                <a:latin typeface="メイリオ" panose="020B0604030504040204" pitchFamily="50" charset="-128"/>
                <a:ea typeface="メイリオ" panose="020B0604030504040204" pitchFamily="50" charset="-128"/>
              </a:rPr>
              <a:t>「国の教育ローンを申込みしたが、審査の結果、融資を受けられなかった日付」又は</a:t>
            </a:r>
            <a:endParaRPr kumimoji="1" lang="en-US" altLang="ja-JP" sz="1600" dirty="0">
              <a:solidFill>
                <a:schemeClr val="tx1"/>
              </a:solidFill>
              <a:latin typeface="メイリオ" panose="020B0604030504040204" pitchFamily="50" charset="-128"/>
              <a:ea typeface="メイリオ" panose="020B0604030504040204" pitchFamily="50" charset="-128"/>
            </a:endParaRPr>
          </a:p>
          <a:p>
            <a:r>
              <a:rPr kumimoji="1" lang="ja-JP" altLang="en-US" sz="1600" dirty="0">
                <a:solidFill>
                  <a:schemeClr val="tx1"/>
                </a:solidFill>
                <a:latin typeface="メイリオ" panose="020B0604030504040204" pitchFamily="50" charset="-128"/>
                <a:ea typeface="メイリオ" panose="020B0604030504040204" pitchFamily="50" charset="-128"/>
              </a:rPr>
              <a:t>「国の教育ローンの申込要件に該当せず、申込みできなかったことを確認した日付」を入力</a:t>
            </a:r>
          </a:p>
        </p:txBody>
      </p:sp>
      <p:sp>
        <p:nvSpPr>
          <p:cNvPr id="2" name="テキスト ボックス 1">
            <a:extLst>
              <a:ext uri="{FF2B5EF4-FFF2-40B4-BE49-F238E27FC236}">
                <a16:creationId xmlns:a16="http://schemas.microsoft.com/office/drawing/2014/main" id="{9EC113F2-0B4B-E24B-1B64-648D9CD06859}"/>
              </a:ext>
            </a:extLst>
          </p:cNvPr>
          <p:cNvSpPr txBox="1"/>
          <p:nvPr/>
        </p:nvSpPr>
        <p:spPr>
          <a:xfrm>
            <a:off x="161925" y="6345141"/>
            <a:ext cx="8874571" cy="461665"/>
          </a:xfrm>
          <a:prstGeom prst="rect">
            <a:avLst/>
          </a:prstGeom>
          <a:solidFill>
            <a:srgbClr val="FFFF00"/>
          </a:solidFill>
          <a:ln>
            <a:solidFill>
              <a:srgbClr val="003300"/>
            </a:solidFill>
          </a:ln>
        </p:spPr>
        <p:txBody>
          <a:bodyPr wrap="square" rtlCol="0">
            <a:spAutoFit/>
          </a:bodyPr>
          <a:lstStyle/>
          <a:p>
            <a:r>
              <a:rPr kumimoji="1" lang="ja-JP" altLang="en-US" sz="2400" b="1" dirty="0">
                <a:solidFill>
                  <a:srgbClr val="FF0000"/>
                </a:solidFill>
              </a:rPr>
              <a:t>日付の確認は親御さんに確認してください（学校では分かりません）</a:t>
            </a:r>
          </a:p>
        </p:txBody>
      </p:sp>
      <p:sp>
        <p:nvSpPr>
          <p:cNvPr id="7" name="テキスト ボックス 6">
            <a:extLst>
              <a:ext uri="{FF2B5EF4-FFF2-40B4-BE49-F238E27FC236}">
                <a16:creationId xmlns:a16="http://schemas.microsoft.com/office/drawing/2014/main" id="{7109C963-B351-CE88-9693-D8DA403F784F}"/>
              </a:ext>
            </a:extLst>
          </p:cNvPr>
          <p:cNvSpPr txBox="1"/>
          <p:nvPr/>
        </p:nvSpPr>
        <p:spPr>
          <a:xfrm>
            <a:off x="107503" y="987098"/>
            <a:ext cx="1800199" cy="369332"/>
          </a:xfrm>
          <a:prstGeom prst="rect">
            <a:avLst/>
          </a:prstGeom>
          <a:noFill/>
        </p:spPr>
        <p:txBody>
          <a:bodyPr wrap="square">
            <a:spAutoFit/>
          </a:bodyPr>
          <a:lstStyle/>
          <a:p>
            <a:r>
              <a:rPr lang="ja-JP" altLang="en-US" sz="1800" dirty="0">
                <a:solidFill>
                  <a:schemeClr val="bg1"/>
                </a:solidFill>
                <a:highlight>
                  <a:srgbClr val="003300"/>
                </a:highlight>
                <a:latin typeface="メイリオ" panose="020B0604030504040204" pitchFamily="50" charset="-128"/>
                <a:ea typeface="メイリオ" panose="020B0604030504040204" pitchFamily="50" charset="-128"/>
              </a:rPr>
              <a:t>進学届入力画面</a:t>
            </a:r>
          </a:p>
        </p:txBody>
      </p:sp>
    </p:spTree>
    <p:extLst>
      <p:ext uri="{BB962C8B-B14F-4D97-AF65-F5344CB8AC3E}">
        <p14:creationId xmlns:p14="http://schemas.microsoft.com/office/powerpoint/2010/main" val="2489343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395536" y="1628800"/>
            <a:ext cx="5998720" cy="1323439"/>
          </a:xfrm>
          <a:prstGeom prst="rect">
            <a:avLst/>
          </a:prstGeom>
          <a:noFill/>
        </p:spPr>
        <p:txBody>
          <a:bodyPr wrap="square" rtlCol="0">
            <a:spAutoFit/>
          </a:bodyPr>
          <a:lstStyle/>
          <a:p>
            <a:r>
              <a:rPr kumimoji="1" lang="ja-JP" altLang="en-US" sz="2800" b="1" dirty="0">
                <a:solidFill>
                  <a:schemeClr val="tx1"/>
                </a:solidFill>
                <a:latin typeface="Meiryo UI" panose="020B0604030504040204" pitchFamily="50" charset="-128"/>
                <a:ea typeface="Meiryo UI" panose="020B0604030504040204" pitchFamily="50" charset="-128"/>
              </a:rPr>
              <a:t>日本政策金融公庫の「国の教育ローン」の申込必要、</a:t>
            </a:r>
            <a:r>
              <a:rPr kumimoji="1" lang="ja-JP" altLang="en-US" sz="2400" dirty="0">
                <a:solidFill>
                  <a:schemeClr val="tx1"/>
                </a:solidFill>
                <a:latin typeface="Meiryo UI" panose="020B0604030504040204" pitchFamily="50" charset="-128"/>
                <a:ea typeface="Meiryo UI" panose="020B0604030504040204" pitchFamily="50" charset="-128"/>
              </a:rPr>
              <a:t>と記載のある人が、</a:t>
            </a:r>
            <a:endParaRPr lang="en-US" altLang="ja-JP" sz="2400" dirty="0">
              <a:solidFill>
                <a:schemeClr val="tx1"/>
              </a:solidFill>
              <a:latin typeface="Meiryo UI" panose="020B0604030504040204" pitchFamily="50" charset="-128"/>
              <a:ea typeface="Meiryo UI" panose="020B0604030504040204" pitchFamily="50" charset="-128"/>
            </a:endParaRPr>
          </a:p>
          <a:p>
            <a:r>
              <a:rPr lang="zh-TW" altLang="en-US" sz="2400" dirty="0">
                <a:solidFill>
                  <a:schemeClr val="tx1"/>
                </a:solidFill>
                <a:latin typeface="Meiryo UI" panose="020B0604030504040204" pitchFamily="50" charset="-128"/>
                <a:ea typeface="Meiryo UI" panose="020B0604030504040204" pitchFamily="50" charset="-128"/>
              </a:rPr>
              <a:t>入学時特別増額貸与奨学金</a:t>
            </a:r>
            <a:r>
              <a:rPr kumimoji="1" lang="ja-JP" altLang="en-US" sz="2400" dirty="0">
                <a:solidFill>
                  <a:schemeClr val="tx1"/>
                </a:solidFill>
                <a:latin typeface="Meiryo UI" panose="020B0604030504040204" pitchFamily="50" charset="-128"/>
                <a:ea typeface="Meiryo UI" panose="020B0604030504040204" pitchFamily="50" charset="-128"/>
              </a:rPr>
              <a:t>を申し込む際は</a:t>
            </a:r>
          </a:p>
        </p:txBody>
      </p:sp>
      <p:sp>
        <p:nvSpPr>
          <p:cNvPr id="13" name="正方形/長方形 12"/>
          <p:cNvSpPr/>
          <p:nvPr/>
        </p:nvSpPr>
        <p:spPr>
          <a:xfrm>
            <a:off x="276557" y="3068960"/>
            <a:ext cx="883575" cy="584775"/>
          </a:xfrm>
          <a:prstGeom prst="rect">
            <a:avLst/>
          </a:prstGeom>
        </p:spPr>
        <p:txBody>
          <a:bodyPr wrap="none">
            <a:spAutoFit/>
          </a:bodyPr>
          <a:lstStyle/>
          <a:p>
            <a:r>
              <a:rPr lang="ja-JP" altLang="en-US" sz="3200" b="1" dirty="0">
                <a:solidFill>
                  <a:schemeClr val="tx1"/>
                </a:solidFill>
                <a:latin typeface="Meiryo UI" panose="020B0604030504040204" pitchFamily="50" charset="-128"/>
                <a:ea typeface="Meiryo UI" panose="020B0604030504040204" pitchFamily="50" charset="-128"/>
              </a:rPr>
              <a:t>まず</a:t>
            </a:r>
            <a:endParaRPr lang="ja-JP" altLang="en-US" sz="3200" dirty="0"/>
          </a:p>
        </p:txBody>
      </p:sp>
      <p:sp>
        <p:nvSpPr>
          <p:cNvPr id="21" name="正方形/長方形 20"/>
          <p:cNvSpPr/>
          <p:nvPr/>
        </p:nvSpPr>
        <p:spPr>
          <a:xfrm>
            <a:off x="639131" y="4884177"/>
            <a:ext cx="7447873" cy="584775"/>
          </a:xfrm>
          <a:prstGeom prst="rect">
            <a:avLst/>
          </a:prstGeom>
        </p:spPr>
        <p:txBody>
          <a:bodyPr wrap="none">
            <a:spAutoFit/>
          </a:bodyPr>
          <a:lstStyle/>
          <a:p>
            <a:r>
              <a:rPr lang="ja-JP" altLang="en-US" sz="2400" b="1" dirty="0">
                <a:solidFill>
                  <a:schemeClr val="tx1"/>
                </a:solidFill>
                <a:latin typeface="Meiryo UI" panose="020B0604030504040204" pitchFamily="50" charset="-128"/>
                <a:ea typeface="Meiryo UI" panose="020B0604030504040204" pitchFamily="50" charset="-128"/>
              </a:rPr>
              <a:t>という</a:t>
            </a:r>
            <a:r>
              <a:rPr lang="ja-JP" altLang="en-US" sz="3200" b="1" u="heavy" dirty="0">
                <a:solidFill>
                  <a:srgbClr val="FF0000"/>
                </a:solidFill>
                <a:uFill>
                  <a:solidFill>
                    <a:srgbClr val="FF0000"/>
                  </a:solidFill>
                </a:uFill>
                <a:latin typeface="Meiryo UI" panose="020B0604030504040204" pitchFamily="50" charset="-128"/>
                <a:ea typeface="Meiryo UI" panose="020B0604030504040204" pitchFamily="50" charset="-128"/>
              </a:rPr>
              <a:t>手間と時間のかかる手続きが必要</a:t>
            </a:r>
            <a:r>
              <a:rPr lang="ja-JP" altLang="en-US" sz="2400" b="1" dirty="0">
                <a:solidFill>
                  <a:schemeClr val="tx1"/>
                </a:solidFill>
                <a:latin typeface="Meiryo UI" panose="020B0604030504040204" pitchFamily="50" charset="-128"/>
                <a:ea typeface="Meiryo UI" panose="020B0604030504040204" pitchFamily="50" charset="-128"/>
              </a:rPr>
              <a:t>です。</a:t>
            </a:r>
            <a:endParaRPr lang="ja-JP" altLang="en-US" sz="2400" dirty="0"/>
          </a:p>
        </p:txBody>
      </p:sp>
      <p:sp>
        <p:nvSpPr>
          <p:cNvPr id="22" name="正方形/長方形 21"/>
          <p:cNvSpPr/>
          <p:nvPr/>
        </p:nvSpPr>
        <p:spPr>
          <a:xfrm>
            <a:off x="191468" y="3996353"/>
            <a:ext cx="1132041" cy="584775"/>
          </a:xfrm>
          <a:prstGeom prst="rect">
            <a:avLst/>
          </a:prstGeom>
        </p:spPr>
        <p:txBody>
          <a:bodyPr wrap="none">
            <a:spAutoFit/>
          </a:bodyPr>
          <a:lstStyle/>
          <a:p>
            <a:r>
              <a:rPr lang="ja-JP" altLang="en-US" sz="3200" b="1" dirty="0">
                <a:solidFill>
                  <a:schemeClr val="tx1"/>
                </a:solidFill>
                <a:latin typeface="Meiryo UI" panose="020B0604030504040204" pitchFamily="50" charset="-128"/>
                <a:ea typeface="Meiryo UI" panose="020B0604030504040204" pitchFamily="50" charset="-128"/>
              </a:rPr>
              <a:t>そして</a:t>
            </a:r>
            <a:endParaRPr lang="ja-JP" altLang="en-US" sz="3200" dirty="0"/>
          </a:p>
        </p:txBody>
      </p:sp>
      <p:sp>
        <p:nvSpPr>
          <p:cNvPr id="10" name="正方形/長方形 9"/>
          <p:cNvSpPr/>
          <p:nvPr/>
        </p:nvSpPr>
        <p:spPr>
          <a:xfrm>
            <a:off x="0" y="8241"/>
            <a:ext cx="9144000" cy="93610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259854" y="18563"/>
            <a:ext cx="8884146" cy="923330"/>
          </a:xfrm>
          <a:prstGeom prst="rect">
            <a:avLst/>
          </a:prstGeom>
          <a:noFill/>
        </p:spPr>
        <p:txBody>
          <a:bodyPr wrap="square" rtlCol="0">
            <a:spAutoFit/>
          </a:bodyPr>
          <a:lstStyle/>
          <a:p>
            <a:r>
              <a:rPr kumimoji="1" lang="ja-JP" altLang="en-US" sz="5400" b="1" dirty="0">
                <a:solidFill>
                  <a:schemeClr val="bg1"/>
                </a:solidFill>
                <a:latin typeface="Meiryo UI" panose="020B0604030504040204" pitchFamily="50" charset="-128"/>
                <a:ea typeface="Meiryo UI" panose="020B0604030504040204" pitchFamily="50" charset="-128"/>
              </a:rPr>
              <a:t>入</a:t>
            </a:r>
            <a:r>
              <a:rPr kumimoji="1" lang="ja-JP" altLang="en-US" sz="3200" b="1" dirty="0">
                <a:solidFill>
                  <a:schemeClr val="bg1"/>
                </a:solidFill>
                <a:latin typeface="Meiryo UI" panose="020B0604030504040204" pitchFamily="50" charset="-128"/>
                <a:ea typeface="Meiryo UI" panose="020B0604030504040204" pitchFamily="50" charset="-128"/>
              </a:rPr>
              <a:t>学時特別</a:t>
            </a:r>
            <a:r>
              <a:rPr kumimoji="1" lang="ja-JP" altLang="en-US" sz="5400" b="1" dirty="0">
                <a:solidFill>
                  <a:schemeClr val="bg1"/>
                </a:solidFill>
                <a:latin typeface="Meiryo UI" panose="020B0604030504040204" pitchFamily="50" charset="-128"/>
                <a:ea typeface="Meiryo UI" panose="020B0604030504040204" pitchFamily="50" charset="-128"/>
              </a:rPr>
              <a:t>増</a:t>
            </a:r>
            <a:r>
              <a:rPr kumimoji="1" lang="ja-JP" altLang="en-US" sz="3200" b="1" dirty="0">
                <a:solidFill>
                  <a:schemeClr val="bg1"/>
                </a:solidFill>
                <a:latin typeface="Meiryo UI" panose="020B0604030504040204" pitchFamily="50" charset="-128"/>
                <a:ea typeface="Meiryo UI" panose="020B0604030504040204" pitchFamily="50" charset="-128"/>
              </a:rPr>
              <a:t>額貸与奨学金</a:t>
            </a:r>
            <a:r>
              <a:rPr kumimoji="1" lang="en-US" altLang="ja-JP" sz="3600" b="1" dirty="0">
                <a:solidFill>
                  <a:schemeClr val="bg1"/>
                </a:solidFill>
                <a:latin typeface="Meiryo UI" panose="020B0604030504040204" pitchFamily="50" charset="-128"/>
                <a:ea typeface="Meiryo UI" panose="020B0604030504040204" pitchFamily="50" charset="-128"/>
              </a:rPr>
              <a:t>(</a:t>
            </a:r>
            <a:r>
              <a:rPr kumimoji="1" lang="ja-JP" altLang="en-US" sz="3600" b="1" dirty="0">
                <a:solidFill>
                  <a:schemeClr val="bg1"/>
                </a:solidFill>
                <a:latin typeface="Meiryo UI" panose="020B0604030504040204" pitchFamily="50" charset="-128"/>
                <a:ea typeface="Meiryo UI" panose="020B0604030504040204" pitchFamily="50" charset="-128"/>
              </a:rPr>
              <a:t>略</a:t>
            </a:r>
            <a:r>
              <a:rPr kumimoji="1" lang="en-US" altLang="ja-JP" sz="3600" b="1" dirty="0">
                <a:solidFill>
                  <a:schemeClr val="bg1"/>
                </a:solidFill>
                <a:latin typeface="Meiryo UI" panose="020B0604030504040204" pitchFamily="50" charset="-128"/>
                <a:ea typeface="Meiryo UI" panose="020B0604030504040204" pitchFamily="50" charset="-128"/>
              </a:rPr>
              <a:t>:</a:t>
            </a:r>
            <a:r>
              <a:rPr kumimoji="1" lang="ja-JP" altLang="en-US" sz="3600" b="1" dirty="0">
                <a:solidFill>
                  <a:schemeClr val="bg1"/>
                </a:solidFill>
                <a:latin typeface="Meiryo UI" panose="020B0604030504040204" pitchFamily="50" charset="-128"/>
                <a:ea typeface="Meiryo UI" panose="020B0604030504040204" pitchFamily="50" charset="-128"/>
              </a:rPr>
              <a:t>入増</a:t>
            </a:r>
            <a:r>
              <a:rPr kumimoji="1" lang="en-US" altLang="ja-JP" sz="3600" b="1" dirty="0">
                <a:solidFill>
                  <a:schemeClr val="bg1"/>
                </a:solidFill>
                <a:latin typeface="Meiryo UI" panose="020B0604030504040204" pitchFamily="50" charset="-128"/>
                <a:ea typeface="Meiryo UI" panose="020B0604030504040204" pitchFamily="50" charset="-128"/>
              </a:rPr>
              <a:t>)</a:t>
            </a:r>
            <a:r>
              <a:rPr kumimoji="1" lang="ja-JP" altLang="en-US" sz="3200" b="1" dirty="0">
                <a:solidFill>
                  <a:schemeClr val="bg1"/>
                </a:solidFill>
                <a:latin typeface="Meiryo UI" panose="020B0604030504040204" pitchFamily="50" charset="-128"/>
                <a:ea typeface="Meiryo UI" panose="020B0604030504040204" pitchFamily="50" charset="-128"/>
              </a:rPr>
              <a:t>の説明</a:t>
            </a:r>
          </a:p>
        </p:txBody>
      </p:sp>
      <p:pic>
        <p:nvPicPr>
          <p:cNvPr id="2" name="図 1" descr="テーブル&#10;&#10;AI によって生成されたコンテンツは間違っている可能性があります。">
            <a:extLst>
              <a:ext uri="{FF2B5EF4-FFF2-40B4-BE49-F238E27FC236}">
                <a16:creationId xmlns:a16="http://schemas.microsoft.com/office/drawing/2014/main" id="{C5683087-BE03-560C-3825-3D7A7124D2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0363" y="973805"/>
            <a:ext cx="1949949" cy="2906785"/>
          </a:xfrm>
          <a:prstGeom prst="rect">
            <a:avLst/>
          </a:prstGeom>
        </p:spPr>
      </p:pic>
      <p:sp>
        <p:nvSpPr>
          <p:cNvPr id="3" name="四角形吹き出し 8">
            <a:extLst>
              <a:ext uri="{FF2B5EF4-FFF2-40B4-BE49-F238E27FC236}">
                <a16:creationId xmlns:a16="http://schemas.microsoft.com/office/drawing/2014/main" id="{067F0655-5261-5307-52DB-DF3238CC2EA6}"/>
              </a:ext>
            </a:extLst>
          </p:cNvPr>
          <p:cNvSpPr/>
          <p:nvPr/>
        </p:nvSpPr>
        <p:spPr>
          <a:xfrm>
            <a:off x="7033914" y="1082363"/>
            <a:ext cx="1763935" cy="1058360"/>
          </a:xfrm>
          <a:prstGeom prst="wedgeRectCallout">
            <a:avLst>
              <a:gd name="adj1" fmla="val 28034"/>
              <a:gd name="adj2" fmla="val 143135"/>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D6386D78-0244-0BF1-FBD6-7CC7A68B4C36}"/>
              </a:ext>
            </a:extLst>
          </p:cNvPr>
          <p:cNvSpPr/>
          <p:nvPr/>
        </p:nvSpPr>
        <p:spPr>
          <a:xfrm>
            <a:off x="8207987" y="3215958"/>
            <a:ext cx="432048" cy="288032"/>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4BDE8D68-098C-1F63-0011-C4D3E0319D10}"/>
              </a:ext>
            </a:extLst>
          </p:cNvPr>
          <p:cNvSpPr/>
          <p:nvPr/>
        </p:nvSpPr>
        <p:spPr>
          <a:xfrm>
            <a:off x="7086273" y="1146637"/>
            <a:ext cx="1698543" cy="941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5A2B0599-B0A6-92F3-E40E-025109C72FAB}"/>
              </a:ext>
            </a:extLst>
          </p:cNvPr>
          <p:cNvSpPr/>
          <p:nvPr/>
        </p:nvSpPr>
        <p:spPr>
          <a:xfrm>
            <a:off x="7086273" y="1616567"/>
            <a:ext cx="1812850" cy="430887"/>
          </a:xfrm>
          <a:prstGeom prst="rect">
            <a:avLst/>
          </a:prstGeom>
        </p:spPr>
        <p:txBody>
          <a:bodyPr wrap="square">
            <a:spAutoFit/>
          </a:bodyPr>
          <a:lstStyle/>
          <a:p>
            <a:r>
              <a:rPr lang="ja-JP" altLang="en-US" sz="1100" dirty="0">
                <a:solidFill>
                  <a:schemeClr val="tx1"/>
                </a:solidFill>
                <a:latin typeface="HGP明朝B" panose="02020800000000000000" pitchFamily="18" charset="-128"/>
                <a:ea typeface="HGP明朝B" panose="02020800000000000000" pitchFamily="18" charset="-128"/>
              </a:rPr>
              <a:t>日本政策金融公庫の「国の教育ローン」の申込：必要</a:t>
            </a:r>
          </a:p>
        </p:txBody>
      </p:sp>
      <p:sp>
        <p:nvSpPr>
          <p:cNvPr id="9" name="正方形/長方形 8">
            <a:extLst>
              <a:ext uri="{FF2B5EF4-FFF2-40B4-BE49-F238E27FC236}">
                <a16:creationId xmlns:a16="http://schemas.microsoft.com/office/drawing/2014/main" id="{793F302D-F0BE-C235-8531-070C939A9943}"/>
              </a:ext>
            </a:extLst>
          </p:cNvPr>
          <p:cNvSpPr/>
          <p:nvPr/>
        </p:nvSpPr>
        <p:spPr>
          <a:xfrm>
            <a:off x="7195133" y="1145011"/>
            <a:ext cx="1454244" cy="430887"/>
          </a:xfrm>
          <a:prstGeom prst="rect">
            <a:avLst/>
          </a:prstGeom>
        </p:spPr>
        <p:txBody>
          <a:bodyPr wrap="none">
            <a:spAutoFit/>
          </a:bodyPr>
          <a:lstStyle/>
          <a:p>
            <a:pPr algn="ctr"/>
            <a:r>
              <a:rPr lang="ja-JP" altLang="en-US" sz="1100" dirty="0">
                <a:solidFill>
                  <a:srgbClr val="0070C0"/>
                </a:solidFill>
                <a:latin typeface="HGP明朝B" panose="02020800000000000000" pitchFamily="18" charset="-128"/>
                <a:ea typeface="HGP明朝B" panose="02020800000000000000" pitchFamily="18" charset="-128"/>
              </a:rPr>
              <a:t>入学時特別増額</a:t>
            </a:r>
            <a:endParaRPr lang="en-US" altLang="ja-JP" sz="1100" dirty="0">
              <a:solidFill>
                <a:srgbClr val="0070C0"/>
              </a:solidFill>
              <a:latin typeface="HGP明朝B" panose="02020800000000000000" pitchFamily="18" charset="-128"/>
              <a:ea typeface="HGP明朝B" panose="02020800000000000000" pitchFamily="18" charset="-128"/>
            </a:endParaRPr>
          </a:p>
          <a:p>
            <a:pPr algn="ctr"/>
            <a:r>
              <a:rPr lang="ja-JP" altLang="en-US" sz="1100" dirty="0">
                <a:solidFill>
                  <a:srgbClr val="0070C0"/>
                </a:solidFill>
                <a:latin typeface="HGP明朝B" panose="02020800000000000000" pitchFamily="18" charset="-128"/>
                <a:ea typeface="HGP明朝B" panose="02020800000000000000" pitchFamily="18" charset="-128"/>
              </a:rPr>
              <a:t>貸与奨学金（有利子）</a:t>
            </a:r>
          </a:p>
        </p:txBody>
      </p:sp>
      <p:grpSp>
        <p:nvGrpSpPr>
          <p:cNvPr id="12" name="グループ化 11"/>
          <p:cNvGrpSpPr/>
          <p:nvPr/>
        </p:nvGrpSpPr>
        <p:grpSpPr>
          <a:xfrm>
            <a:off x="1188939" y="3068960"/>
            <a:ext cx="7123140" cy="938916"/>
            <a:chOff x="257172" y="1142150"/>
            <a:chExt cx="7123140" cy="938916"/>
          </a:xfrm>
        </p:grpSpPr>
        <p:sp>
          <p:nvSpPr>
            <p:cNvPr id="14" name="正方形/長方形 13"/>
            <p:cNvSpPr/>
            <p:nvPr/>
          </p:nvSpPr>
          <p:spPr>
            <a:xfrm>
              <a:off x="257172" y="1142150"/>
              <a:ext cx="7123140" cy="400110"/>
            </a:xfrm>
            <a:prstGeom prst="rect">
              <a:avLst/>
            </a:prstGeom>
          </p:spPr>
          <p:txBody>
            <a:bodyPr wrap="square">
              <a:spAutoFit/>
            </a:bodyPr>
            <a:lstStyle/>
            <a:p>
              <a:r>
                <a:rPr lang="ja-JP" altLang="en-US" sz="2000" b="1" u="heavy" spc="-100" dirty="0">
                  <a:solidFill>
                    <a:schemeClr val="tx1"/>
                  </a:solidFill>
                  <a:uFill>
                    <a:solidFill>
                      <a:srgbClr val="FF0000"/>
                    </a:solidFill>
                  </a:uFill>
                  <a:latin typeface="Meiryo UI" panose="020B0604030504040204" pitchFamily="50" charset="-128"/>
                  <a:ea typeface="Meiryo UI" panose="020B0604030504040204" pitchFamily="50" charset="-128"/>
                </a:rPr>
                <a:t> 「①保護者が国の教育ローンに申し込む」</a:t>
              </a:r>
              <a:endParaRPr lang="ja-JP" altLang="en-US" sz="2000" u="heavy" spc="-100" dirty="0">
                <a:uFill>
                  <a:solidFill>
                    <a:srgbClr val="FF0000"/>
                  </a:solidFill>
                </a:uFill>
              </a:endParaRPr>
            </a:p>
          </p:txBody>
        </p:sp>
        <p:sp>
          <p:nvSpPr>
            <p:cNvPr id="15" name="正方形/長方形 14"/>
            <p:cNvSpPr/>
            <p:nvPr/>
          </p:nvSpPr>
          <p:spPr>
            <a:xfrm>
              <a:off x="471997" y="1557846"/>
              <a:ext cx="5918608" cy="523220"/>
            </a:xfrm>
            <a:prstGeom prst="rect">
              <a:avLst/>
            </a:prstGeom>
          </p:spPr>
          <p:txBody>
            <a:bodyPr wrap="none">
              <a:spAutoFit/>
            </a:bodyPr>
            <a:lstStyle/>
            <a:p>
              <a:r>
                <a:rPr lang="ja-JP" altLang="en-US" sz="1400" dirty="0">
                  <a:solidFill>
                    <a:schemeClr val="tx1"/>
                  </a:solidFill>
                  <a:latin typeface="Meiryo UI" panose="020B0604030504040204" pitchFamily="50" charset="-128"/>
                  <a:ea typeface="Meiryo UI" panose="020B0604030504040204" pitchFamily="50" charset="-128"/>
                </a:rPr>
                <a:t>➡単に申込書を書くだけでなく、いろんな書類を集めて申請しないと申し込めない。</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申請は学生本人ではなく、保護者による申込となる。</a:t>
              </a:r>
              <a:endParaRPr lang="ja-JP" altLang="en-US" sz="1400" dirty="0"/>
            </a:p>
          </p:txBody>
        </p:sp>
      </p:grpSp>
      <p:grpSp>
        <p:nvGrpSpPr>
          <p:cNvPr id="16" name="グループ化 15"/>
          <p:cNvGrpSpPr/>
          <p:nvPr/>
        </p:nvGrpSpPr>
        <p:grpSpPr>
          <a:xfrm>
            <a:off x="1183562" y="4015801"/>
            <a:ext cx="7715561" cy="931722"/>
            <a:chOff x="257172" y="2812420"/>
            <a:chExt cx="8208698" cy="931722"/>
          </a:xfrm>
        </p:grpSpPr>
        <p:sp>
          <p:nvSpPr>
            <p:cNvPr id="17" name="正方形/長方形 16"/>
            <p:cNvSpPr/>
            <p:nvPr/>
          </p:nvSpPr>
          <p:spPr>
            <a:xfrm>
              <a:off x="257172" y="2812420"/>
              <a:ext cx="8208698" cy="400110"/>
            </a:xfrm>
            <a:prstGeom prst="rect">
              <a:avLst/>
            </a:prstGeom>
          </p:spPr>
          <p:txBody>
            <a:bodyPr wrap="square">
              <a:spAutoFit/>
            </a:bodyPr>
            <a:lstStyle/>
            <a:p>
              <a:r>
                <a:rPr lang="ja-JP" altLang="en-US" sz="2000" b="1" spc="-100" dirty="0">
                  <a:solidFill>
                    <a:schemeClr val="tx1"/>
                  </a:solidFill>
                  <a:latin typeface="Meiryo UI" panose="020B0604030504040204" pitchFamily="50" charset="-128"/>
                  <a:ea typeface="Meiryo UI" panose="020B0604030504040204" pitchFamily="50" charset="-128"/>
                </a:rPr>
                <a:t> </a:t>
              </a:r>
              <a:r>
                <a:rPr lang="ja-JP" altLang="en-US" sz="2000" b="1" u="heavy" spc="-100" dirty="0">
                  <a:solidFill>
                    <a:schemeClr val="tx1"/>
                  </a:solidFill>
                  <a:uFill>
                    <a:solidFill>
                      <a:srgbClr val="FF0000"/>
                    </a:solidFill>
                  </a:uFill>
                  <a:latin typeface="Meiryo UI" panose="020B0604030504040204" pitchFamily="50" charset="-128"/>
                  <a:ea typeface="Meiryo UI" panose="020B0604030504040204" pitchFamily="50" charset="-128"/>
                </a:rPr>
                <a:t>「②融資できない」 もしくは 「申込自体できない」 と申請を断られる。</a:t>
              </a:r>
              <a:endParaRPr lang="ja-JP" altLang="en-US" sz="2000" u="heavy" spc="-100" dirty="0">
                <a:uFill>
                  <a:solidFill>
                    <a:srgbClr val="FF0000"/>
                  </a:solidFill>
                </a:uFill>
              </a:endParaRPr>
            </a:p>
          </p:txBody>
        </p:sp>
        <p:sp>
          <p:nvSpPr>
            <p:cNvPr id="18" name="正方形/長方形 17"/>
            <p:cNvSpPr/>
            <p:nvPr/>
          </p:nvSpPr>
          <p:spPr>
            <a:xfrm>
              <a:off x="479621" y="3220922"/>
              <a:ext cx="6006773" cy="523220"/>
            </a:xfrm>
            <a:prstGeom prst="rect">
              <a:avLst/>
            </a:prstGeom>
          </p:spPr>
          <p:txBody>
            <a:bodyPr wrap="none">
              <a:spAutoFit/>
            </a:bodyPr>
            <a:lstStyle/>
            <a:p>
              <a:r>
                <a:rPr lang="ja-JP" altLang="en-US" sz="1400" dirty="0">
                  <a:solidFill>
                    <a:schemeClr val="tx1"/>
                  </a:solidFill>
                  <a:latin typeface="Meiryo UI" panose="020B0604030504040204" pitchFamily="50" charset="-128"/>
                  <a:ea typeface="Meiryo UI" panose="020B0604030504040204" pitchFamily="50" charset="-128"/>
                </a:rPr>
                <a:t>➡融資を受けられた場合、その時点で入学時特別増額貸与奨学金の申込不可。</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融資を断られた人だけが申込できる。</a:t>
              </a:r>
              <a:endParaRPr lang="ja-JP" altLang="en-US" sz="1400" dirty="0"/>
            </a:p>
          </p:txBody>
        </p:sp>
      </p:grpSp>
      <p:sp>
        <p:nvSpPr>
          <p:cNvPr id="19" name="下矢印 9"/>
          <p:cNvSpPr/>
          <p:nvPr/>
        </p:nvSpPr>
        <p:spPr>
          <a:xfrm>
            <a:off x="2915816" y="5505539"/>
            <a:ext cx="2097236" cy="31705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403396" y="5803487"/>
            <a:ext cx="8597061" cy="1077218"/>
          </a:xfrm>
          <a:prstGeom prst="rect">
            <a:avLst/>
          </a:prstGeom>
        </p:spPr>
        <p:txBody>
          <a:bodyPr wrap="square">
            <a:spAutoFit/>
          </a:bodyPr>
          <a:lstStyle/>
          <a:p>
            <a:r>
              <a:rPr lang="ja-JP" altLang="en-US" sz="3200" b="1" u="heavy" spc="-100" dirty="0">
                <a:solidFill>
                  <a:srgbClr val="FF0000"/>
                </a:solidFill>
                <a:uFill>
                  <a:solidFill>
                    <a:srgbClr val="FF0000"/>
                  </a:solidFill>
                </a:uFill>
                <a:latin typeface="Meiryo UI" panose="020B0604030504040204" pitchFamily="50" charset="-128"/>
                <a:ea typeface="Meiryo UI" panose="020B0604030504040204" pitchFamily="50" charset="-128"/>
              </a:rPr>
              <a:t>融資の審査結果が出るまで１ヵ月以上かかるので、</a:t>
            </a:r>
            <a:endParaRPr lang="en-US" altLang="ja-JP" sz="3200" b="1" u="heavy" spc="-100" dirty="0">
              <a:solidFill>
                <a:srgbClr val="FF0000"/>
              </a:solidFill>
              <a:uFill>
                <a:solidFill>
                  <a:srgbClr val="FF0000"/>
                </a:solidFill>
              </a:uFill>
              <a:latin typeface="Meiryo UI" panose="020B0604030504040204" pitchFamily="50" charset="-128"/>
              <a:ea typeface="Meiryo UI" panose="020B0604030504040204" pitchFamily="50" charset="-128"/>
            </a:endParaRPr>
          </a:p>
          <a:p>
            <a:r>
              <a:rPr lang="ja-JP" altLang="en-US" sz="3200" b="1" u="heavy" spc="-100" dirty="0">
                <a:solidFill>
                  <a:srgbClr val="FF0000"/>
                </a:solidFill>
                <a:uFill>
                  <a:solidFill>
                    <a:srgbClr val="FF0000"/>
                  </a:solidFill>
                </a:uFill>
                <a:latin typeface="Meiryo UI" panose="020B0604030504040204" pitchFamily="50" charset="-128"/>
                <a:ea typeface="Meiryo UI" panose="020B0604030504040204" pitchFamily="50" charset="-128"/>
              </a:rPr>
              <a:t>その間、奨学金手続きができず、振込も遅れます！</a:t>
            </a:r>
            <a:endParaRPr lang="ja-JP" altLang="en-US" sz="3200" u="heavy" spc="-100" dirty="0">
              <a:solidFill>
                <a:srgbClr val="FF0000"/>
              </a:solidFill>
              <a:uFill>
                <a:solidFill>
                  <a:srgbClr val="FF0000"/>
                </a:solidFill>
              </a:uFill>
            </a:endParaRPr>
          </a:p>
        </p:txBody>
      </p:sp>
      <p:sp>
        <p:nvSpPr>
          <p:cNvPr id="20" name="正方形/長方形 19"/>
          <p:cNvSpPr/>
          <p:nvPr/>
        </p:nvSpPr>
        <p:spPr>
          <a:xfrm>
            <a:off x="5253238" y="5425979"/>
            <a:ext cx="2091962" cy="523220"/>
          </a:xfrm>
          <a:prstGeom prst="rect">
            <a:avLst/>
          </a:prstGeom>
        </p:spPr>
        <p:txBody>
          <a:bodyPr wrap="square">
            <a:spAutoFit/>
          </a:bodyPr>
          <a:lstStyle/>
          <a:p>
            <a:r>
              <a:rPr lang="ja-JP" altLang="en-US" sz="2800" b="1" spc="-100" dirty="0">
                <a:solidFill>
                  <a:srgbClr val="FF0000"/>
                </a:solidFill>
                <a:uFill>
                  <a:solidFill>
                    <a:srgbClr val="FF0000"/>
                  </a:solidFill>
                </a:uFill>
                <a:latin typeface="Meiryo UI" panose="020B0604030504040204" pitchFamily="50" charset="-128"/>
                <a:ea typeface="Meiryo UI" panose="020B0604030504040204" pitchFamily="50" charset="-128"/>
              </a:rPr>
              <a:t>しかも</a:t>
            </a:r>
            <a:r>
              <a:rPr lang="en-US" altLang="ja-JP" sz="2800" b="1" spc="-100" dirty="0">
                <a:solidFill>
                  <a:srgbClr val="FF0000"/>
                </a:solidFill>
                <a:uFill>
                  <a:solidFill>
                    <a:srgbClr val="FF0000"/>
                  </a:solidFill>
                </a:uFill>
                <a:latin typeface="Meiryo UI" panose="020B0604030504040204" pitchFamily="50" charset="-128"/>
                <a:ea typeface="Meiryo UI" panose="020B0604030504040204" pitchFamily="50" charset="-128"/>
              </a:rPr>
              <a:t>…</a:t>
            </a:r>
            <a:endParaRPr lang="ja-JP" altLang="en-US" sz="2800" dirty="0"/>
          </a:p>
        </p:txBody>
      </p:sp>
      <p:sp>
        <p:nvSpPr>
          <p:cNvPr id="8" name="テキスト ボックス 7">
            <a:extLst>
              <a:ext uri="{FF2B5EF4-FFF2-40B4-BE49-F238E27FC236}">
                <a16:creationId xmlns:a16="http://schemas.microsoft.com/office/drawing/2014/main" id="{7E830C7B-90EC-75E8-6B8B-064B01FC21DE}"/>
              </a:ext>
            </a:extLst>
          </p:cNvPr>
          <p:cNvSpPr txBox="1"/>
          <p:nvPr/>
        </p:nvSpPr>
        <p:spPr>
          <a:xfrm>
            <a:off x="7373" y="993198"/>
            <a:ext cx="6652859" cy="584775"/>
          </a:xfrm>
          <a:prstGeom prst="rect">
            <a:avLst/>
          </a:prstGeom>
          <a:noFill/>
        </p:spPr>
        <p:txBody>
          <a:bodyPr wrap="square" rtlCol="0">
            <a:spAutoFit/>
          </a:bodyPr>
          <a:lstStyle/>
          <a:p>
            <a:r>
              <a:rPr lang="ja-JP" altLang="en-US" sz="2800" b="1" dirty="0">
                <a:solidFill>
                  <a:schemeClr val="tx1"/>
                </a:solidFill>
                <a:latin typeface="Meiryo UI" panose="020B0604030504040204" pitchFamily="50" charset="-128"/>
                <a:ea typeface="Meiryo UI" panose="020B0604030504040204" pitchFamily="50" charset="-128"/>
              </a:rPr>
              <a:t>■申込希望だが</a:t>
            </a:r>
            <a:r>
              <a:rPr lang="ja-JP" altLang="en-US" sz="3200" b="1" dirty="0">
                <a:solidFill>
                  <a:schemeClr val="tx1"/>
                </a:solidFill>
                <a:latin typeface="Meiryo UI" panose="020B0604030504040204" pitchFamily="50" charset="-128"/>
                <a:ea typeface="Meiryo UI" panose="020B0604030504040204" pitchFamily="50" charset="-128"/>
              </a:rPr>
              <a:t>まだ申込していない場合</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61409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テキスト, 手紙&#10;&#10;AI によって生成されたコンテンツは間違っている可能性があります。">
            <a:extLst>
              <a:ext uri="{FF2B5EF4-FFF2-40B4-BE49-F238E27FC236}">
                <a16:creationId xmlns:a16="http://schemas.microsoft.com/office/drawing/2014/main" id="{2861594E-9CB6-DD5D-AAF5-12E096055E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111" y="3356992"/>
            <a:ext cx="6258106" cy="3205745"/>
          </a:xfrm>
          <a:prstGeom prst="rect">
            <a:avLst/>
          </a:prstGeom>
        </p:spPr>
      </p:pic>
      <p:pic>
        <p:nvPicPr>
          <p:cNvPr id="5" name="図 4" descr="テキスト&#10;&#10;AI によって生成されたコンテンツは間違っている可能性があります。">
            <a:extLst>
              <a:ext uri="{FF2B5EF4-FFF2-40B4-BE49-F238E27FC236}">
                <a16:creationId xmlns:a16="http://schemas.microsoft.com/office/drawing/2014/main" id="{6C83B875-5F44-5D6C-AE6C-12DE23B563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5742" y="1430081"/>
            <a:ext cx="1641341" cy="2436909"/>
          </a:xfrm>
          <a:prstGeom prst="rect">
            <a:avLst/>
          </a:prstGeom>
        </p:spPr>
      </p:pic>
      <p:cxnSp>
        <p:nvCxnSpPr>
          <p:cNvPr id="7" name="カギ線コネクタ 6"/>
          <p:cNvCxnSpPr/>
          <p:nvPr/>
        </p:nvCxnSpPr>
        <p:spPr>
          <a:xfrm rot="16200000" flipH="1">
            <a:off x="365298" y="5402088"/>
            <a:ext cx="927431" cy="853045"/>
          </a:xfrm>
          <a:prstGeom prst="bentConnector3">
            <a:avLst>
              <a:gd name="adj1" fmla="val 102036"/>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1220016" y="5695475"/>
            <a:ext cx="419505" cy="769441"/>
          </a:xfrm>
          <a:prstGeom prst="rect">
            <a:avLst/>
          </a:prstGeom>
          <a:noFill/>
          <a:ln>
            <a:noFill/>
          </a:ln>
        </p:spPr>
        <p:txBody>
          <a:bodyPr wrap="square">
            <a:spAutoFit/>
          </a:bodyPr>
          <a:lstStyle/>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p>
        </p:txBody>
      </p:sp>
      <p:sp>
        <p:nvSpPr>
          <p:cNvPr id="10" name="テキスト ボックス 9"/>
          <p:cNvSpPr txBox="1"/>
          <p:nvPr/>
        </p:nvSpPr>
        <p:spPr>
          <a:xfrm>
            <a:off x="131440" y="1089310"/>
            <a:ext cx="4392487" cy="646331"/>
          </a:xfrm>
          <a:prstGeom prst="rect">
            <a:avLst/>
          </a:prstGeom>
          <a:noFill/>
        </p:spPr>
        <p:txBody>
          <a:bodyPr wrap="square" rtlCol="0">
            <a:spAutoFit/>
          </a:bodyPr>
          <a:lstStyle/>
          <a:p>
            <a:r>
              <a:rPr lang="ja-JP" altLang="en-US" sz="3200" b="1" dirty="0">
                <a:solidFill>
                  <a:schemeClr val="tx1"/>
                </a:solidFill>
                <a:latin typeface="Meiryo UI" panose="020B0604030504040204" pitchFamily="50" charset="-128"/>
                <a:ea typeface="Meiryo UI" panose="020B0604030504040204" pitchFamily="50" charset="-128"/>
              </a:rPr>
              <a:t>■</a:t>
            </a:r>
            <a:r>
              <a:rPr lang="ja-JP" altLang="en-US" sz="3600" b="1" dirty="0">
                <a:solidFill>
                  <a:schemeClr val="tx1"/>
                </a:solidFill>
                <a:latin typeface="Meiryo UI" panose="020B0604030504040204" pitchFamily="50" charset="-128"/>
                <a:ea typeface="Meiryo UI" panose="020B0604030504040204" pitchFamily="50" charset="-128"/>
              </a:rPr>
              <a:t>入増</a:t>
            </a:r>
            <a:r>
              <a:rPr lang="ja-JP" altLang="en-US" sz="3200" b="1" dirty="0">
                <a:solidFill>
                  <a:schemeClr val="tx1"/>
                </a:solidFill>
                <a:latin typeface="Meiryo UI" panose="020B0604030504040204" pitchFamily="50" charset="-128"/>
                <a:ea typeface="Meiryo UI" panose="020B0604030504040204" pitchFamily="50" charset="-128"/>
              </a:rPr>
              <a:t>が必要ない場合</a:t>
            </a:r>
            <a:endParaRPr kumimoji="1" lang="ja-JP" altLang="en-US" sz="2400"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259854" y="1690592"/>
            <a:ext cx="7017327" cy="830997"/>
          </a:xfrm>
          <a:prstGeom prst="rect">
            <a:avLst/>
          </a:prstGeom>
        </p:spPr>
        <p:txBody>
          <a:bodyPr wrap="square">
            <a:spAutoFit/>
          </a:bodyPr>
          <a:lstStyle/>
          <a:p>
            <a:r>
              <a:rPr lang="ja-JP" altLang="en-US" sz="2400" dirty="0">
                <a:solidFill>
                  <a:schemeClr val="tx1"/>
                </a:solidFill>
                <a:latin typeface="Meiryo UI" panose="020B0604030504040204" pitchFamily="50" charset="-128"/>
                <a:ea typeface="Meiryo UI" panose="020B0604030504040204" pitchFamily="50" charset="-128"/>
              </a:rPr>
              <a:t>➡奨学金窓口に提出してください。進学届の入力に</a:t>
            </a:r>
            <a:endParaRPr lang="en-US" altLang="ja-JP" sz="2400" dirty="0">
              <a:solidFill>
                <a:schemeClr val="tx1"/>
              </a:solidFill>
              <a:latin typeface="Meiryo UI" panose="020B0604030504040204" pitchFamily="50" charset="-128"/>
              <a:ea typeface="Meiryo UI" panose="020B0604030504040204" pitchFamily="50" charset="-128"/>
            </a:endParaRPr>
          </a:p>
          <a:p>
            <a:r>
              <a:rPr lang="ja-JP" altLang="en-US" sz="2400" dirty="0">
                <a:solidFill>
                  <a:schemeClr val="tx1"/>
                </a:solidFill>
                <a:latin typeface="Meiryo UI" panose="020B0604030504040204" pitchFamily="50" charset="-128"/>
                <a:ea typeface="Meiryo UI" panose="020B0604030504040204" pitchFamily="50" charset="-128"/>
              </a:rPr>
              <a:t>　必要な識別番号</a:t>
            </a:r>
            <a:r>
              <a:rPr lang="en-US" altLang="ja-JP" sz="2400" dirty="0">
                <a:solidFill>
                  <a:schemeClr val="tx1"/>
                </a:solidFill>
                <a:latin typeface="Meiryo UI" panose="020B0604030504040204" pitchFamily="50" charset="-128"/>
                <a:ea typeface="Meiryo UI" panose="020B0604030504040204" pitchFamily="50" charset="-128"/>
              </a:rPr>
              <a:t>(</a:t>
            </a:r>
            <a:r>
              <a:rPr lang="ja-JP" altLang="en-US" sz="2400" dirty="0">
                <a:solidFill>
                  <a:schemeClr val="tx1"/>
                </a:solidFill>
                <a:latin typeface="Meiryo UI" panose="020B0604030504040204" pitchFamily="50" charset="-128"/>
                <a:ea typeface="Meiryo UI" panose="020B0604030504040204" pitchFamily="50" charset="-128"/>
              </a:rPr>
              <a:t>学校</a:t>
            </a:r>
            <a:r>
              <a:rPr lang="en-US" altLang="ja-JP" sz="2400" dirty="0">
                <a:solidFill>
                  <a:schemeClr val="tx1"/>
                </a:solidFill>
                <a:latin typeface="Meiryo UI" panose="020B0604030504040204" pitchFamily="50" charset="-128"/>
                <a:ea typeface="Meiryo UI" panose="020B0604030504040204" pitchFamily="50" charset="-128"/>
              </a:rPr>
              <a:t>ID</a:t>
            </a:r>
            <a:r>
              <a:rPr lang="ja-JP" altLang="en-US" sz="2400" dirty="0">
                <a:solidFill>
                  <a:schemeClr val="tx1"/>
                </a:solidFill>
                <a:latin typeface="Meiryo UI" panose="020B0604030504040204" pitchFamily="50" charset="-128"/>
                <a:ea typeface="Meiryo UI" panose="020B0604030504040204" pitchFamily="50" charset="-128"/>
              </a:rPr>
              <a:t>・パスワード</a:t>
            </a:r>
            <a:r>
              <a:rPr lang="en-US" altLang="ja-JP" sz="2400" dirty="0">
                <a:solidFill>
                  <a:schemeClr val="tx1"/>
                </a:solidFill>
                <a:latin typeface="Meiryo UI" panose="020B0604030504040204" pitchFamily="50" charset="-128"/>
                <a:ea typeface="Meiryo UI" panose="020B0604030504040204" pitchFamily="50" charset="-128"/>
              </a:rPr>
              <a:t>)</a:t>
            </a:r>
            <a:r>
              <a:rPr lang="ja-JP" altLang="en-US" sz="2400" dirty="0">
                <a:solidFill>
                  <a:schemeClr val="tx1"/>
                </a:solidFill>
                <a:latin typeface="Meiryo UI" panose="020B0604030504040204" pitchFamily="50" charset="-128"/>
                <a:ea typeface="Meiryo UI" panose="020B0604030504040204" pitchFamily="50" charset="-128"/>
              </a:rPr>
              <a:t>をお渡しします。</a:t>
            </a:r>
          </a:p>
        </p:txBody>
      </p:sp>
      <p:sp>
        <p:nvSpPr>
          <p:cNvPr id="3" name="正方形/長方形 2"/>
          <p:cNvSpPr/>
          <p:nvPr/>
        </p:nvSpPr>
        <p:spPr>
          <a:xfrm>
            <a:off x="145115" y="3921693"/>
            <a:ext cx="636713" cy="1569660"/>
          </a:xfrm>
          <a:prstGeom prst="rect">
            <a:avLst/>
          </a:prstGeom>
        </p:spPr>
        <p:txBody>
          <a:bodyPr wrap="none">
            <a:spAutoFit/>
          </a:bodyPr>
          <a:lstStyle/>
          <a:p>
            <a:r>
              <a:rPr lang="ja-JP" altLang="en-US" sz="4800" b="1" dirty="0">
                <a:solidFill>
                  <a:srgbClr val="FF0000"/>
                </a:solidFill>
                <a:latin typeface="Meiryo UI" panose="020B0604030504040204" pitchFamily="50" charset="-128"/>
                <a:ea typeface="Meiryo UI" panose="020B0604030504040204" pitchFamily="50" charset="-128"/>
              </a:rPr>
              <a:t>コ</a:t>
            </a:r>
            <a:endParaRPr lang="en-US" altLang="ja-JP" sz="4800" b="1" dirty="0">
              <a:solidFill>
                <a:srgbClr val="FF0000"/>
              </a:solidFill>
              <a:latin typeface="Meiryo UI" panose="020B0604030504040204" pitchFamily="50" charset="-128"/>
              <a:ea typeface="Meiryo UI" panose="020B0604030504040204" pitchFamily="50" charset="-128"/>
            </a:endParaRPr>
          </a:p>
          <a:p>
            <a:r>
              <a:rPr lang="ja-JP" altLang="en-US" sz="4800" b="1" dirty="0">
                <a:solidFill>
                  <a:srgbClr val="FF0000"/>
                </a:solidFill>
                <a:latin typeface="Meiryo UI" panose="020B0604030504040204" pitchFamily="50" charset="-128"/>
                <a:ea typeface="Meiryo UI" panose="020B0604030504040204" pitchFamily="50" charset="-128"/>
              </a:rPr>
              <a:t>コ</a:t>
            </a:r>
            <a:endParaRPr lang="ja-JP" altLang="en-US" sz="4800" dirty="0">
              <a:solidFill>
                <a:srgbClr val="FF0000"/>
              </a:solidFill>
            </a:endParaRPr>
          </a:p>
        </p:txBody>
      </p:sp>
      <p:sp>
        <p:nvSpPr>
          <p:cNvPr id="18" name="正方形/長方形 17"/>
          <p:cNvSpPr/>
          <p:nvPr/>
        </p:nvSpPr>
        <p:spPr>
          <a:xfrm>
            <a:off x="7209543" y="3895405"/>
            <a:ext cx="1805302" cy="584775"/>
          </a:xfrm>
          <a:prstGeom prst="rect">
            <a:avLst/>
          </a:prstGeom>
        </p:spPr>
        <p:txBody>
          <a:bodyPr wrap="none">
            <a:spAutoFit/>
          </a:bodyPr>
          <a:lstStyle/>
          <a:p>
            <a:r>
              <a:rPr lang="ja-JP" altLang="en-US" sz="1600" b="1" dirty="0">
                <a:solidFill>
                  <a:schemeClr val="tx1"/>
                </a:solidFill>
                <a:latin typeface="Meiryo UI" panose="020B0604030504040204" pitchFamily="50" charset="-128"/>
                <a:ea typeface="Meiryo UI" panose="020B0604030504040204" pitchFamily="50" charset="-128"/>
              </a:rPr>
              <a:t>決定通知</a:t>
            </a:r>
            <a:r>
              <a:rPr lang="en-US" altLang="ja-JP" sz="1600" b="1" dirty="0">
                <a:solidFill>
                  <a:schemeClr val="tx1"/>
                </a:solidFill>
                <a:latin typeface="Meiryo UI" panose="020B0604030504040204" pitchFamily="50" charset="-128"/>
                <a:ea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rPr>
              <a:t>裏面</a:t>
            </a:r>
            <a:r>
              <a:rPr lang="en-US" altLang="ja-JP" sz="1600" b="1" dirty="0">
                <a:solidFill>
                  <a:schemeClr val="tx1"/>
                </a:solidFill>
                <a:latin typeface="Meiryo UI" panose="020B0604030504040204" pitchFamily="50" charset="-128"/>
                <a:ea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rPr>
              <a:t>の</a:t>
            </a:r>
            <a:endParaRPr lang="en-US" altLang="ja-JP" sz="1600" b="1" dirty="0">
              <a:solidFill>
                <a:schemeClr val="tx1"/>
              </a:solidFill>
              <a:latin typeface="Meiryo UI" panose="020B0604030504040204" pitchFamily="50" charset="-128"/>
              <a:ea typeface="Meiryo UI" panose="020B0604030504040204" pitchFamily="50" charset="-128"/>
            </a:endParaRPr>
          </a:p>
          <a:p>
            <a:r>
              <a:rPr lang="ja-JP" altLang="en-US" sz="1600" b="1" dirty="0">
                <a:solidFill>
                  <a:schemeClr val="tx1"/>
                </a:solidFill>
                <a:latin typeface="Meiryo UI" panose="020B0604030504040204" pitchFamily="50" charset="-128"/>
                <a:ea typeface="Meiryo UI" panose="020B0604030504040204" pitchFamily="50" charset="-128"/>
              </a:rPr>
              <a:t>このあたり</a:t>
            </a:r>
            <a:endParaRPr lang="ja-JP" altLang="en-US" sz="1600" b="1" dirty="0"/>
          </a:p>
        </p:txBody>
      </p:sp>
      <p:sp>
        <p:nvSpPr>
          <p:cNvPr id="14" name="正方形/長方形 13"/>
          <p:cNvSpPr/>
          <p:nvPr/>
        </p:nvSpPr>
        <p:spPr>
          <a:xfrm>
            <a:off x="0" y="8241"/>
            <a:ext cx="9144000" cy="93610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259854" y="18563"/>
            <a:ext cx="8884146" cy="923330"/>
          </a:xfrm>
          <a:prstGeom prst="rect">
            <a:avLst/>
          </a:prstGeom>
          <a:noFill/>
        </p:spPr>
        <p:txBody>
          <a:bodyPr wrap="square" rtlCol="0">
            <a:spAutoFit/>
          </a:bodyPr>
          <a:lstStyle/>
          <a:p>
            <a:r>
              <a:rPr kumimoji="1" lang="ja-JP" altLang="en-US" sz="5400" b="1" dirty="0">
                <a:solidFill>
                  <a:schemeClr val="bg1"/>
                </a:solidFill>
                <a:latin typeface="Meiryo UI" panose="020B0604030504040204" pitchFamily="50" charset="-128"/>
                <a:ea typeface="Meiryo UI" panose="020B0604030504040204" pitchFamily="50" charset="-128"/>
              </a:rPr>
              <a:t>入</a:t>
            </a:r>
            <a:r>
              <a:rPr kumimoji="1" lang="ja-JP" altLang="en-US" sz="3200" b="1" dirty="0">
                <a:solidFill>
                  <a:schemeClr val="bg1"/>
                </a:solidFill>
                <a:latin typeface="Meiryo UI" panose="020B0604030504040204" pitchFamily="50" charset="-128"/>
                <a:ea typeface="Meiryo UI" panose="020B0604030504040204" pitchFamily="50" charset="-128"/>
              </a:rPr>
              <a:t>学時特別</a:t>
            </a:r>
            <a:r>
              <a:rPr kumimoji="1" lang="ja-JP" altLang="en-US" sz="5400" b="1" dirty="0">
                <a:solidFill>
                  <a:schemeClr val="bg1"/>
                </a:solidFill>
                <a:latin typeface="Meiryo UI" panose="020B0604030504040204" pitchFamily="50" charset="-128"/>
                <a:ea typeface="Meiryo UI" panose="020B0604030504040204" pitchFamily="50" charset="-128"/>
              </a:rPr>
              <a:t>増</a:t>
            </a:r>
            <a:r>
              <a:rPr kumimoji="1" lang="ja-JP" altLang="en-US" sz="3200" b="1" dirty="0">
                <a:solidFill>
                  <a:schemeClr val="bg1"/>
                </a:solidFill>
                <a:latin typeface="Meiryo UI" panose="020B0604030504040204" pitchFamily="50" charset="-128"/>
                <a:ea typeface="Meiryo UI" panose="020B0604030504040204" pitchFamily="50" charset="-128"/>
              </a:rPr>
              <a:t>額貸与奨学金</a:t>
            </a:r>
            <a:r>
              <a:rPr kumimoji="1" lang="en-US" altLang="ja-JP" sz="3600" b="1" dirty="0">
                <a:solidFill>
                  <a:schemeClr val="bg1"/>
                </a:solidFill>
                <a:latin typeface="Meiryo UI" panose="020B0604030504040204" pitchFamily="50" charset="-128"/>
                <a:ea typeface="Meiryo UI" panose="020B0604030504040204" pitchFamily="50" charset="-128"/>
              </a:rPr>
              <a:t>(</a:t>
            </a:r>
            <a:r>
              <a:rPr kumimoji="1" lang="ja-JP" altLang="en-US" sz="3600" b="1" dirty="0">
                <a:solidFill>
                  <a:schemeClr val="bg1"/>
                </a:solidFill>
                <a:latin typeface="Meiryo UI" panose="020B0604030504040204" pitchFamily="50" charset="-128"/>
                <a:ea typeface="Meiryo UI" panose="020B0604030504040204" pitchFamily="50" charset="-128"/>
              </a:rPr>
              <a:t>略</a:t>
            </a:r>
            <a:r>
              <a:rPr kumimoji="1" lang="en-US" altLang="ja-JP" sz="3600" b="1" dirty="0">
                <a:solidFill>
                  <a:schemeClr val="bg1"/>
                </a:solidFill>
                <a:latin typeface="Meiryo UI" panose="020B0604030504040204" pitchFamily="50" charset="-128"/>
                <a:ea typeface="Meiryo UI" panose="020B0604030504040204" pitchFamily="50" charset="-128"/>
              </a:rPr>
              <a:t>:</a:t>
            </a:r>
            <a:r>
              <a:rPr kumimoji="1" lang="ja-JP" altLang="en-US" sz="3600" b="1" dirty="0">
                <a:solidFill>
                  <a:schemeClr val="bg1"/>
                </a:solidFill>
                <a:latin typeface="Meiryo UI" panose="020B0604030504040204" pitchFamily="50" charset="-128"/>
                <a:ea typeface="Meiryo UI" panose="020B0604030504040204" pitchFamily="50" charset="-128"/>
              </a:rPr>
              <a:t>入増</a:t>
            </a:r>
            <a:r>
              <a:rPr kumimoji="1" lang="en-US" altLang="ja-JP" sz="3600" b="1" dirty="0">
                <a:solidFill>
                  <a:schemeClr val="bg1"/>
                </a:solidFill>
                <a:latin typeface="Meiryo UI" panose="020B0604030504040204" pitchFamily="50" charset="-128"/>
                <a:ea typeface="Meiryo UI" panose="020B0604030504040204" pitchFamily="50" charset="-128"/>
              </a:rPr>
              <a:t>)</a:t>
            </a:r>
            <a:r>
              <a:rPr kumimoji="1" lang="ja-JP" altLang="en-US" sz="3200" b="1" dirty="0">
                <a:solidFill>
                  <a:schemeClr val="bg1"/>
                </a:solidFill>
                <a:latin typeface="Meiryo UI" panose="020B0604030504040204" pitchFamily="50" charset="-128"/>
                <a:ea typeface="Meiryo UI" panose="020B0604030504040204" pitchFamily="50" charset="-128"/>
              </a:rPr>
              <a:t>の説明</a:t>
            </a:r>
          </a:p>
        </p:txBody>
      </p:sp>
      <p:sp>
        <p:nvSpPr>
          <p:cNvPr id="16" name="正方形/長方形 15"/>
          <p:cNvSpPr/>
          <p:nvPr/>
        </p:nvSpPr>
        <p:spPr>
          <a:xfrm>
            <a:off x="7486333" y="2804761"/>
            <a:ext cx="1440161" cy="6593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p:cNvPicPr>
            <a:picLocks noChangeAspect="1"/>
          </p:cNvPicPr>
          <p:nvPr/>
        </p:nvPicPr>
        <p:blipFill>
          <a:blip r:embed="rId5">
            <a:clrChange>
              <a:clrFrom>
                <a:srgbClr val="FFFFFF"/>
              </a:clrFrom>
              <a:clrTo>
                <a:srgbClr val="FFFFFF">
                  <a:alpha val="0"/>
                </a:srgbClr>
              </a:clrTo>
            </a:clrChange>
          </a:blip>
          <a:stretch>
            <a:fillRect/>
          </a:stretch>
        </p:blipFill>
        <p:spPr>
          <a:xfrm rot="11410221">
            <a:off x="6128468" y="3007289"/>
            <a:ext cx="1763812" cy="1353417"/>
          </a:xfrm>
          <a:prstGeom prst="rect">
            <a:avLst/>
          </a:prstGeom>
        </p:spPr>
      </p:pic>
    </p:spTree>
    <p:extLst>
      <p:ext uri="{BB962C8B-B14F-4D97-AF65-F5344CB8AC3E}">
        <p14:creationId xmlns:p14="http://schemas.microsoft.com/office/powerpoint/2010/main" val="3504802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71390" y="920515"/>
            <a:ext cx="2648470" cy="646331"/>
          </a:xfrm>
          <a:prstGeom prst="rect">
            <a:avLst/>
          </a:prstGeom>
          <a:noFill/>
        </p:spPr>
        <p:txBody>
          <a:bodyPr wrap="square" rtlCol="0">
            <a:spAutoFit/>
          </a:bodyPr>
          <a:lstStyle/>
          <a:p>
            <a:r>
              <a:rPr lang="ja-JP" altLang="en-US" sz="3200" b="1" dirty="0">
                <a:solidFill>
                  <a:schemeClr val="tx1"/>
                </a:solidFill>
                <a:latin typeface="Meiryo UI" panose="020B0604030504040204" pitchFamily="50" charset="-128"/>
                <a:ea typeface="Meiryo UI" panose="020B0604030504040204" pitchFamily="50" charset="-128"/>
              </a:rPr>
              <a:t>■</a:t>
            </a:r>
            <a:r>
              <a:rPr lang="ja-JP" altLang="en-US" sz="3600" b="1" dirty="0">
                <a:solidFill>
                  <a:schemeClr val="tx1"/>
                </a:solidFill>
                <a:latin typeface="Meiryo UI" panose="020B0604030504040204" pitchFamily="50" charset="-128"/>
                <a:ea typeface="Meiryo UI" panose="020B0604030504040204" pitchFamily="50" charset="-128"/>
              </a:rPr>
              <a:t>わからない</a:t>
            </a:r>
            <a:endParaRPr kumimoji="1" lang="ja-JP" altLang="en-US" sz="2400"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53132" y="1554758"/>
            <a:ext cx="9037735" cy="2308324"/>
          </a:xfrm>
          <a:prstGeom prst="rect">
            <a:avLst/>
          </a:prstGeom>
        </p:spPr>
        <p:txBody>
          <a:bodyPr wrap="square">
            <a:spAutoFit/>
          </a:bodyPr>
          <a:lstStyle/>
          <a:p>
            <a:r>
              <a:rPr lang="ja-JP" altLang="en-US" sz="2400" dirty="0">
                <a:solidFill>
                  <a:schemeClr val="tx1"/>
                </a:solidFill>
                <a:latin typeface="Meiryo UI" panose="020B0604030504040204" pitchFamily="50" charset="-128"/>
                <a:ea typeface="Meiryo UI" panose="020B0604030504040204" pitchFamily="50" charset="-128"/>
              </a:rPr>
              <a:t>➡まずは、保護者と相談してください。</a:t>
            </a:r>
            <a:endParaRPr lang="en-US" altLang="ja-JP" sz="2400" dirty="0">
              <a:solidFill>
                <a:schemeClr val="tx1"/>
              </a:solidFill>
              <a:latin typeface="Meiryo UI" panose="020B0604030504040204" pitchFamily="50" charset="-128"/>
              <a:ea typeface="Meiryo UI" panose="020B0604030504040204" pitchFamily="50" charset="-128"/>
            </a:endParaRPr>
          </a:p>
          <a:p>
            <a:r>
              <a:rPr lang="ja-JP" altLang="en-US" sz="2400" dirty="0">
                <a:solidFill>
                  <a:schemeClr val="tx1"/>
                </a:solidFill>
                <a:latin typeface="Meiryo UI" panose="020B0604030504040204" pitchFamily="50" charset="-128"/>
                <a:ea typeface="Meiryo UI" panose="020B0604030504040204" pitchFamily="50" charset="-128"/>
              </a:rPr>
              <a:t>　 まだ「国の教育ローン」を申し込んでいないが申込希望の場合は、</a:t>
            </a:r>
            <a:endParaRPr lang="en-US" altLang="ja-JP" sz="2400" dirty="0">
              <a:solidFill>
                <a:schemeClr val="tx1"/>
              </a:solidFill>
              <a:latin typeface="Meiryo UI" panose="020B0604030504040204" pitchFamily="50" charset="-128"/>
              <a:ea typeface="Meiryo UI" panose="020B0604030504040204" pitchFamily="50" charset="-128"/>
            </a:endParaRPr>
          </a:p>
          <a:p>
            <a:r>
              <a:rPr lang="ja-JP" altLang="en-US" sz="2400" dirty="0">
                <a:solidFill>
                  <a:schemeClr val="tx1"/>
                </a:solidFill>
                <a:latin typeface="Meiryo UI" panose="020B0604030504040204" pitchFamily="50" charset="-128"/>
                <a:ea typeface="Meiryo UI" panose="020B0604030504040204" pitchFamily="50" charset="-128"/>
              </a:rPr>
              <a:t>　 早急に申込をしてください。</a:t>
            </a:r>
            <a:r>
              <a:rPr lang="ja-JP" altLang="en-US" sz="2400" b="1" u="sng" dirty="0">
                <a:solidFill>
                  <a:schemeClr val="tx1"/>
                </a:solidFill>
                <a:latin typeface="Meiryo UI" panose="020B0604030504040204" pitchFamily="50" charset="-128"/>
                <a:ea typeface="Meiryo UI" panose="020B0604030504040204" pitchFamily="50" charset="-128"/>
              </a:rPr>
              <a:t>→審査結果が出るまで時間がかかります。</a:t>
            </a:r>
            <a:endParaRPr lang="en-US" altLang="ja-JP" sz="2400" b="1" u="sng" dirty="0">
              <a:solidFill>
                <a:schemeClr val="tx1"/>
              </a:solidFill>
              <a:latin typeface="Meiryo UI" panose="020B0604030504040204" pitchFamily="50" charset="-128"/>
              <a:ea typeface="Meiryo UI" panose="020B0604030504040204" pitchFamily="50" charset="-128"/>
            </a:endParaRPr>
          </a:p>
          <a:p>
            <a:r>
              <a:rPr lang="ja-JP" altLang="en-US" sz="2400" b="1" dirty="0">
                <a:solidFill>
                  <a:schemeClr val="tx1"/>
                </a:solidFill>
                <a:latin typeface="Meiryo UI" panose="020B0604030504040204" pitchFamily="50" charset="-128"/>
                <a:ea typeface="Meiryo UI" panose="020B0604030504040204" pitchFamily="50" charset="-128"/>
              </a:rPr>
              <a:t>　 </a:t>
            </a:r>
            <a:r>
              <a:rPr lang="ja-JP" altLang="en-US" sz="2400" b="1" u="sng" dirty="0">
                <a:solidFill>
                  <a:schemeClr val="tx1"/>
                </a:solidFill>
                <a:latin typeface="Meiryo UI" panose="020B0604030504040204" pitchFamily="50" charset="-128"/>
                <a:ea typeface="Meiryo UI" panose="020B0604030504040204" pitchFamily="50" charset="-128"/>
              </a:rPr>
              <a:t>申込が遅くなると奨学金の振込も遅くなります。</a:t>
            </a:r>
            <a:endParaRPr lang="en-US" altLang="ja-JP" sz="2400" b="1" u="sng" dirty="0">
              <a:solidFill>
                <a:schemeClr val="tx1"/>
              </a:solidFill>
              <a:latin typeface="Meiryo UI" panose="020B0604030504040204" pitchFamily="50" charset="-128"/>
              <a:ea typeface="Meiryo UI" panose="020B0604030504040204" pitchFamily="50" charset="-128"/>
            </a:endParaRPr>
          </a:p>
          <a:p>
            <a:r>
              <a:rPr lang="ja-JP" altLang="en-US" sz="2400" dirty="0">
                <a:solidFill>
                  <a:schemeClr val="tx1"/>
                </a:solidFill>
                <a:latin typeface="Meiryo UI" panose="020B0604030504040204" pitchFamily="50" charset="-128"/>
                <a:ea typeface="Meiryo UI" panose="020B0604030504040204" pitchFamily="50" charset="-128"/>
              </a:rPr>
              <a:t>　 また申込が遅くなると奨学金手続きが間に合わない可能性があります。</a:t>
            </a:r>
            <a:endParaRPr lang="en-US" altLang="ja-JP" sz="2400" dirty="0">
              <a:solidFill>
                <a:schemeClr val="tx1"/>
              </a:solidFill>
              <a:latin typeface="Meiryo UI" panose="020B0604030504040204" pitchFamily="50" charset="-128"/>
              <a:ea typeface="Meiryo UI" panose="020B0604030504040204" pitchFamily="50" charset="-128"/>
            </a:endParaRPr>
          </a:p>
          <a:p>
            <a:r>
              <a:rPr lang="ja-JP" altLang="en-US" sz="2400" dirty="0">
                <a:solidFill>
                  <a:schemeClr val="tx1"/>
                </a:solidFill>
                <a:latin typeface="Meiryo UI" panose="020B0604030504040204" pitchFamily="50" charset="-128"/>
                <a:ea typeface="Meiryo UI" panose="020B0604030504040204" pitchFamily="50" charset="-128"/>
              </a:rPr>
              <a:t>　 悩まれている場合は、早々に奨学金窓口に相談してください。</a:t>
            </a:r>
            <a:endParaRPr lang="en-US" altLang="ja-JP" sz="2400" dirty="0">
              <a:solidFill>
                <a:schemeClr val="tx1"/>
              </a:solidFill>
              <a:latin typeface="Meiryo UI" panose="020B0604030504040204" pitchFamily="50" charset="-128"/>
              <a:ea typeface="Meiryo UI" panose="020B0604030504040204" pitchFamily="50" charset="-128"/>
            </a:endParaRPr>
          </a:p>
        </p:txBody>
      </p:sp>
      <p:sp>
        <p:nvSpPr>
          <p:cNvPr id="8" name="正方形/長方形 7"/>
          <p:cNvSpPr/>
          <p:nvPr/>
        </p:nvSpPr>
        <p:spPr>
          <a:xfrm>
            <a:off x="0" y="8241"/>
            <a:ext cx="9144000" cy="93610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259854" y="18563"/>
            <a:ext cx="8884146" cy="923330"/>
          </a:xfrm>
          <a:prstGeom prst="rect">
            <a:avLst/>
          </a:prstGeom>
          <a:noFill/>
        </p:spPr>
        <p:txBody>
          <a:bodyPr wrap="square" rtlCol="0">
            <a:spAutoFit/>
          </a:bodyPr>
          <a:lstStyle/>
          <a:p>
            <a:r>
              <a:rPr kumimoji="1" lang="ja-JP" altLang="en-US" sz="5400" b="1" dirty="0">
                <a:solidFill>
                  <a:schemeClr val="bg1"/>
                </a:solidFill>
                <a:latin typeface="Meiryo UI" panose="020B0604030504040204" pitchFamily="50" charset="-128"/>
                <a:ea typeface="Meiryo UI" panose="020B0604030504040204" pitchFamily="50" charset="-128"/>
              </a:rPr>
              <a:t>入</a:t>
            </a:r>
            <a:r>
              <a:rPr kumimoji="1" lang="ja-JP" altLang="en-US" sz="3200" b="1" dirty="0">
                <a:solidFill>
                  <a:schemeClr val="bg1"/>
                </a:solidFill>
                <a:latin typeface="Meiryo UI" panose="020B0604030504040204" pitchFamily="50" charset="-128"/>
                <a:ea typeface="Meiryo UI" panose="020B0604030504040204" pitchFamily="50" charset="-128"/>
              </a:rPr>
              <a:t>学時特別</a:t>
            </a:r>
            <a:r>
              <a:rPr kumimoji="1" lang="ja-JP" altLang="en-US" sz="5400" b="1" dirty="0">
                <a:solidFill>
                  <a:schemeClr val="bg1"/>
                </a:solidFill>
                <a:latin typeface="Meiryo UI" panose="020B0604030504040204" pitchFamily="50" charset="-128"/>
                <a:ea typeface="Meiryo UI" panose="020B0604030504040204" pitchFamily="50" charset="-128"/>
              </a:rPr>
              <a:t>増</a:t>
            </a:r>
            <a:r>
              <a:rPr kumimoji="1" lang="ja-JP" altLang="en-US" sz="3200" b="1" dirty="0">
                <a:solidFill>
                  <a:schemeClr val="bg1"/>
                </a:solidFill>
                <a:latin typeface="Meiryo UI" panose="020B0604030504040204" pitchFamily="50" charset="-128"/>
                <a:ea typeface="Meiryo UI" panose="020B0604030504040204" pitchFamily="50" charset="-128"/>
              </a:rPr>
              <a:t>額貸与奨学金</a:t>
            </a:r>
            <a:r>
              <a:rPr kumimoji="1" lang="en-US" altLang="ja-JP" sz="3600" b="1" dirty="0">
                <a:solidFill>
                  <a:schemeClr val="bg1"/>
                </a:solidFill>
                <a:latin typeface="Meiryo UI" panose="020B0604030504040204" pitchFamily="50" charset="-128"/>
                <a:ea typeface="Meiryo UI" panose="020B0604030504040204" pitchFamily="50" charset="-128"/>
              </a:rPr>
              <a:t>(</a:t>
            </a:r>
            <a:r>
              <a:rPr kumimoji="1" lang="ja-JP" altLang="en-US" sz="3600" b="1" dirty="0">
                <a:solidFill>
                  <a:schemeClr val="bg1"/>
                </a:solidFill>
                <a:latin typeface="Meiryo UI" panose="020B0604030504040204" pitchFamily="50" charset="-128"/>
                <a:ea typeface="Meiryo UI" panose="020B0604030504040204" pitchFamily="50" charset="-128"/>
              </a:rPr>
              <a:t>略</a:t>
            </a:r>
            <a:r>
              <a:rPr kumimoji="1" lang="en-US" altLang="ja-JP" sz="3600" b="1" dirty="0">
                <a:solidFill>
                  <a:schemeClr val="bg1"/>
                </a:solidFill>
                <a:latin typeface="Meiryo UI" panose="020B0604030504040204" pitchFamily="50" charset="-128"/>
                <a:ea typeface="Meiryo UI" panose="020B0604030504040204" pitchFamily="50" charset="-128"/>
              </a:rPr>
              <a:t>:</a:t>
            </a:r>
            <a:r>
              <a:rPr kumimoji="1" lang="ja-JP" altLang="en-US" sz="3600" b="1" dirty="0">
                <a:solidFill>
                  <a:schemeClr val="bg1"/>
                </a:solidFill>
                <a:latin typeface="Meiryo UI" panose="020B0604030504040204" pitchFamily="50" charset="-128"/>
                <a:ea typeface="Meiryo UI" panose="020B0604030504040204" pitchFamily="50" charset="-128"/>
              </a:rPr>
              <a:t>入増</a:t>
            </a:r>
            <a:r>
              <a:rPr kumimoji="1" lang="en-US" altLang="ja-JP" sz="3600" b="1" dirty="0">
                <a:solidFill>
                  <a:schemeClr val="bg1"/>
                </a:solidFill>
                <a:latin typeface="Meiryo UI" panose="020B0604030504040204" pitchFamily="50" charset="-128"/>
                <a:ea typeface="Meiryo UI" panose="020B0604030504040204" pitchFamily="50" charset="-128"/>
              </a:rPr>
              <a:t>)</a:t>
            </a:r>
            <a:r>
              <a:rPr kumimoji="1" lang="ja-JP" altLang="en-US" sz="3200" b="1" dirty="0">
                <a:solidFill>
                  <a:schemeClr val="bg1"/>
                </a:solidFill>
                <a:latin typeface="Meiryo UI" panose="020B0604030504040204" pitchFamily="50" charset="-128"/>
                <a:ea typeface="Meiryo UI" panose="020B0604030504040204" pitchFamily="50" charset="-128"/>
              </a:rPr>
              <a:t>の説明</a:t>
            </a:r>
          </a:p>
        </p:txBody>
      </p:sp>
      <p:sp>
        <p:nvSpPr>
          <p:cNvPr id="5" name="テキスト ボックス 4">
            <a:extLst>
              <a:ext uri="{FF2B5EF4-FFF2-40B4-BE49-F238E27FC236}">
                <a16:creationId xmlns:a16="http://schemas.microsoft.com/office/drawing/2014/main" id="{77943666-1F4B-5B3B-3964-86F7E7A5691A}"/>
              </a:ext>
            </a:extLst>
          </p:cNvPr>
          <p:cNvSpPr txBox="1"/>
          <p:nvPr/>
        </p:nvSpPr>
        <p:spPr>
          <a:xfrm>
            <a:off x="503548" y="4707989"/>
            <a:ext cx="8244916" cy="1938992"/>
          </a:xfrm>
          <a:prstGeom prst="rect">
            <a:avLst/>
          </a:prstGeom>
          <a:noFill/>
        </p:spPr>
        <p:txBody>
          <a:bodyPr wrap="square">
            <a:spAutoFit/>
          </a:bodyPr>
          <a:lstStyle/>
          <a:p>
            <a:r>
              <a:rPr lang="ja-JP" altLang="en-US" sz="2400" dirty="0">
                <a:solidFill>
                  <a:srgbClr val="FF0000"/>
                </a:solidFill>
              </a:rPr>
              <a:t>万一、日本政策金融公庫の「国の教育ローン」を申し込んでいないことが判明した場合は、入学時特別増額貸与奨学金の採用を取り消します。 この場合、既に振り込まれた入学時特別増額貸与奨学金（第二種奨学金の採用候補者の場合は、第二種奨学金も併せて）の全額を返金しなければなりません。</a:t>
            </a:r>
          </a:p>
        </p:txBody>
      </p:sp>
      <p:sp>
        <p:nvSpPr>
          <p:cNvPr id="6" name="テキスト ボックス 5">
            <a:extLst>
              <a:ext uri="{FF2B5EF4-FFF2-40B4-BE49-F238E27FC236}">
                <a16:creationId xmlns:a16="http://schemas.microsoft.com/office/drawing/2014/main" id="{FB98B739-464F-D827-7760-2A1C65BA8E92}"/>
              </a:ext>
            </a:extLst>
          </p:cNvPr>
          <p:cNvSpPr txBox="1"/>
          <p:nvPr/>
        </p:nvSpPr>
        <p:spPr>
          <a:xfrm>
            <a:off x="259854" y="4149080"/>
            <a:ext cx="2799978" cy="646331"/>
          </a:xfrm>
          <a:prstGeom prst="rect">
            <a:avLst/>
          </a:prstGeom>
          <a:noFill/>
        </p:spPr>
        <p:txBody>
          <a:bodyPr wrap="square" rtlCol="0">
            <a:spAutoFit/>
          </a:bodyPr>
          <a:lstStyle/>
          <a:p>
            <a:r>
              <a:rPr kumimoji="1" lang="ja-JP" altLang="en-US" sz="3600" dirty="0">
                <a:solidFill>
                  <a:schemeClr val="tx1"/>
                </a:solidFill>
              </a:rPr>
              <a:t>★最後に</a:t>
            </a:r>
          </a:p>
        </p:txBody>
      </p:sp>
    </p:spTree>
    <p:extLst>
      <p:ext uri="{BB962C8B-B14F-4D97-AF65-F5344CB8AC3E}">
        <p14:creationId xmlns:p14="http://schemas.microsoft.com/office/powerpoint/2010/main" val="700297064"/>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4400" b="0" i="0" u="none" strike="noStrike" cap="none" normalizeH="0" baseline="0" smtClean="0">
            <a:ln>
              <a:noFill/>
            </a:ln>
            <a:solidFill>
              <a:schemeClr val="tx2"/>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4400" b="0" i="0" u="none" strike="noStrike" cap="none" normalizeH="0" baseline="0" smtClean="0">
            <a:ln>
              <a:noFill/>
            </a:ln>
            <a:solidFill>
              <a:schemeClr val="tx2"/>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10113</TotalTime>
  <Words>859</Words>
  <Application>Microsoft Office PowerPoint</Application>
  <PresentationFormat>画面に合わせる (4:3)</PresentationFormat>
  <Paragraphs>75</Paragraphs>
  <Slides>8</Slides>
  <Notes>8</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8</vt:i4>
      </vt:variant>
    </vt:vector>
  </HeadingPairs>
  <TitlesOfParts>
    <vt:vector size="15" baseType="lpstr">
      <vt:lpstr>HGP明朝B</vt:lpstr>
      <vt:lpstr>Meiryo UI</vt:lpstr>
      <vt:lpstr>メイリオ</vt:lpstr>
      <vt:lpstr>Arial</vt:lpstr>
      <vt:lpstr>Calibri</vt:lpstr>
      <vt:lpstr>標準デザイン</vt:lpstr>
      <vt:lpstr>1_Office ​​テーマ</vt:lpstr>
      <vt:lpstr> 日本学生支援機構奨学金 入学時特別増額貸与奨学金について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日本学生支援機構 平成22年度１０月採用者説明会</dc:title>
  <dc:creator>kurane</dc:creator>
  <cp:lastModifiedBy>神戸学院大学</cp:lastModifiedBy>
  <cp:revision>1433</cp:revision>
  <cp:lastPrinted>2017-03-24T01:00:11Z</cp:lastPrinted>
  <dcterms:created xsi:type="dcterms:W3CDTF">2010-10-20T06:02:12Z</dcterms:created>
  <dcterms:modified xsi:type="dcterms:W3CDTF">2026-03-27T01:39:30Z</dcterms:modified>
</cp:coreProperties>
</file>